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B5BE9-9934-42EB-AEB4-EA65E7A6811F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8E927-685E-4388-97BB-C89496CCD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64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8E927-685E-4388-97BB-C89496CCD0F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81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98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425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94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2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36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5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63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66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82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36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21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mbdou77.edummr.ru/?page_id=1867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1"/>
            <a:ext cx="7772400" cy="720080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МБДОУ  Детский сад № 77 «Аистенок» </a:t>
            </a:r>
            <a:r>
              <a:rPr lang="ru-RU" sz="2500" dirty="0" err="1" smtClean="0"/>
              <a:t>г.о</a:t>
            </a:r>
            <a:r>
              <a:rPr lang="ru-RU" sz="2500" dirty="0" smtClean="0"/>
              <a:t>. Мытищи</a:t>
            </a:r>
            <a:endParaRPr lang="ru-RU" sz="2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628800"/>
            <a:ext cx="7848872" cy="439248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endParaRPr lang="ru-RU" sz="2950" dirty="0" smtClean="0"/>
          </a:p>
          <a:p>
            <a:r>
              <a:rPr lang="ru-RU" sz="2950" dirty="0" smtClean="0"/>
              <a:t>ПОРТФОЛИО ВОСПИТАТЕЛЯ </a:t>
            </a:r>
          </a:p>
          <a:p>
            <a:endParaRPr lang="ru-RU" sz="4400" dirty="0" smtClean="0"/>
          </a:p>
          <a:p>
            <a:r>
              <a:rPr lang="ru-RU" sz="4400" b="1" dirty="0" smtClean="0">
                <a:solidFill>
                  <a:srgbClr val="00B0F0"/>
                </a:solidFill>
              </a:rPr>
              <a:t>Сосновской Натальи Николаевны</a:t>
            </a:r>
            <a:endParaRPr lang="ru-RU" sz="4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76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10" b="1" dirty="0" smtClean="0">
                <a:solidFill>
                  <a:srgbClr val="00B0F0"/>
                </a:solidFill>
              </a:rPr>
              <a:t>Результаты творческой деятельности воспитанников</a:t>
            </a:r>
            <a:endParaRPr lang="ru-RU" sz="301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Конкурс поделок из овощей и фруктов «Волшебница осень», 2019г.</a:t>
            </a:r>
          </a:p>
        </p:txBody>
      </p:sp>
      <p:pic>
        <p:nvPicPr>
          <p:cNvPr id="6146" name="Picture 2" descr="L:\Новая папка\IMG_20190925_14323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12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00B0F0"/>
                </a:solidFill>
              </a:rPr>
              <a:t>Результаты творческой деятельности воспитанников</a:t>
            </a:r>
            <a:endParaRPr lang="ru-RU" sz="30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Муниципальный уровень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Детский фестиваль талантов </a:t>
            </a:r>
          </a:p>
          <a:p>
            <a:pPr marL="0" indent="0">
              <a:buNone/>
            </a:pPr>
            <a:r>
              <a:rPr lang="ru-RU" dirty="0"/>
              <a:t>«Звездный калейдоскоп», 2018г</a:t>
            </a:r>
          </a:p>
        </p:txBody>
      </p:sp>
      <p:pic>
        <p:nvPicPr>
          <p:cNvPr id="3075" name="Picture 3" descr="D:\Мои документы\Desktop\IMG_337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16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00B0F0"/>
                </a:solidFill>
              </a:rPr>
              <a:t>Результаты творческой деятельности воспитанников</a:t>
            </a:r>
            <a:endParaRPr lang="ru-RU" sz="30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Региональный уровень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Международный конкурс «Конструирование с использованием </a:t>
            </a:r>
            <a:r>
              <a:rPr lang="en-US" dirty="0"/>
              <a:t>LEGO</a:t>
            </a:r>
            <a:r>
              <a:rPr lang="ru-RU" dirty="0"/>
              <a:t>» «Самолет», 2020г.</a:t>
            </a:r>
          </a:p>
        </p:txBody>
      </p:sp>
      <p:pic>
        <p:nvPicPr>
          <p:cNvPr id="7" name="Объект 6"/>
          <p:cNvPicPr>
            <a:picLocks noGrp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628800"/>
            <a:ext cx="3420998" cy="4497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07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00B0F0"/>
                </a:solidFill>
              </a:rPr>
              <a:t>Результаты творческой деятельности воспитанников</a:t>
            </a:r>
            <a:endParaRPr lang="ru-RU" sz="30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Региональный уровень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Международный конкурс «Художественное творчество и рисунок» рисунок «Закат на море», 2019г.</a:t>
            </a:r>
          </a:p>
        </p:txBody>
      </p:sp>
      <p:pic>
        <p:nvPicPr>
          <p:cNvPr id="6" name="Объект 5"/>
          <p:cNvPicPr>
            <a:picLocks noGrp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3495178" cy="4425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416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rgbClr val="00B0F0"/>
                </a:solidFill>
              </a:rPr>
              <a:t>Результаты проектной деятельности воспитанников</a:t>
            </a:r>
            <a:endParaRPr lang="ru-RU" sz="35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«Мой город – Мытищи», 2018г.</a:t>
            </a:r>
          </a:p>
        </p:txBody>
      </p:sp>
      <p:pic>
        <p:nvPicPr>
          <p:cNvPr id="6146" name="Picture 2" descr="D:\Мои документы\Desktop\detsad-234516-14228149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171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rgbClr val="00B0F0"/>
                </a:solidFill>
              </a:rPr>
              <a:t>Результаты проектной деятельности воспитанников</a:t>
            </a:r>
            <a:endParaRPr lang="ru-RU" sz="35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«Покормите птиц зимой», 2018г.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3BE075B3-A528-4E20-9085-85978CA4DE1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51520" y="3789040"/>
            <a:ext cx="3429429" cy="2633311"/>
          </a:xfrm>
          <a:prstGeom prst="rect">
            <a:avLst/>
          </a:prstGeom>
        </p:spPr>
      </p:pic>
      <p:pic>
        <p:nvPicPr>
          <p:cNvPr id="8" name="Объект 6">
            <a:extLst>
              <a:ext uri="{FF2B5EF4-FFF2-40B4-BE49-F238E27FC236}">
                <a16:creationId xmlns:a16="http://schemas.microsoft.com/office/drawing/2014/main" xmlns="" id="{9CF678E2-AB93-4E57-8F29-609A1BC0A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9" y="2996952"/>
            <a:ext cx="4320480" cy="34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1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rgbClr val="00B0F0"/>
                </a:solidFill>
              </a:rPr>
              <a:t>Результаты проектной деятельности воспитанников</a:t>
            </a:r>
            <a:endParaRPr lang="ru-RU" sz="35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«Кто сказал, что ангелов не бывает…», 2019г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77" y="1556792"/>
            <a:ext cx="2376264" cy="158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56992"/>
            <a:ext cx="2228342" cy="148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83331"/>
            <a:ext cx="2520280" cy="168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010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rgbClr val="00B0F0"/>
                </a:solidFill>
              </a:rPr>
              <a:t>Результаты проектной деятельности воспитанников</a:t>
            </a:r>
            <a:endParaRPr lang="ru-RU" sz="3500" b="1" dirty="0">
              <a:solidFill>
                <a:srgbClr val="00B0F0"/>
              </a:solidFill>
            </a:endParaRPr>
          </a:p>
        </p:txBody>
      </p:sp>
      <p:sp>
        <p:nvSpPr>
          <p:cNvPr id="8" name="Текс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«Сказка в гости к нам спешит», 2018г.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2647020" cy="352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006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rgbClr val="00B0F0"/>
                </a:solidFill>
              </a:rPr>
              <a:t>Результаты проектной деятельности воспитанников</a:t>
            </a:r>
            <a:endParaRPr lang="ru-RU" sz="35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Экологический проект «Волшебница вода», 2018г.</a:t>
            </a:r>
            <a:r>
              <a:rPr lang="ru-RU" b="1" dirty="0"/>
              <a:t>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3717031"/>
            <a:ext cx="3527375" cy="240913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448829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011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rgbClr val="00B0F0"/>
                </a:solidFill>
              </a:rPr>
              <a:t>Результаты проектной деятельности воспитанников</a:t>
            </a:r>
            <a:endParaRPr lang="ru-RU" sz="35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Творческий проект «Электробезопасность», 2019г.</a:t>
            </a:r>
          </a:p>
        </p:txBody>
      </p:sp>
      <p:pic>
        <p:nvPicPr>
          <p:cNvPr id="7170" name="Picture 2" descr="D:\Мои документы\Desktop\elektrobezopasnost-konkurs-risunko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82218"/>
            <a:ext cx="4041775" cy="293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289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Визитная карточка педагога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716016" y="1844824"/>
            <a:ext cx="4041775" cy="3951288"/>
          </a:xfrm>
        </p:spPr>
        <p:txBody>
          <a:bodyPr/>
          <a:lstStyle/>
          <a:p>
            <a:pPr marL="0" indent="0">
              <a:buNone/>
            </a:pPr>
            <a:r>
              <a:rPr lang="ru-RU" sz="2000" u="sng" dirty="0" smtClean="0"/>
              <a:t>Дата рождения</a:t>
            </a:r>
          </a:p>
          <a:p>
            <a:pPr marL="0" indent="0">
              <a:buNone/>
            </a:pPr>
            <a:r>
              <a:rPr lang="ru-RU" sz="1700" dirty="0" smtClean="0"/>
              <a:t>01.03.1971г.</a:t>
            </a:r>
          </a:p>
          <a:p>
            <a:pPr marL="0" indent="0">
              <a:buNone/>
            </a:pPr>
            <a:r>
              <a:rPr lang="ru-RU" sz="2000" u="sng" dirty="0" smtClean="0"/>
              <a:t>Должность</a:t>
            </a:r>
          </a:p>
          <a:p>
            <a:pPr marL="0" indent="0">
              <a:buNone/>
            </a:pPr>
            <a:r>
              <a:rPr lang="ru-RU" sz="1700" dirty="0" smtClean="0"/>
              <a:t>Воспитатель логопедической группы</a:t>
            </a:r>
          </a:p>
          <a:p>
            <a:pPr marL="0" indent="0">
              <a:buNone/>
            </a:pPr>
            <a:r>
              <a:rPr lang="ru-RU" sz="2000" u="sng" dirty="0" smtClean="0"/>
              <a:t>Стаж педагогической деятельности</a:t>
            </a:r>
          </a:p>
          <a:p>
            <a:pPr marL="0" indent="0">
              <a:buNone/>
            </a:pPr>
            <a:r>
              <a:rPr lang="ru-RU" sz="2000" dirty="0" smtClean="0"/>
              <a:t>26 лет</a:t>
            </a:r>
          </a:p>
          <a:p>
            <a:pPr marL="0" indent="0">
              <a:buNone/>
            </a:pPr>
            <a:r>
              <a:rPr lang="ru-RU" sz="2000" u="sng" dirty="0" smtClean="0"/>
              <a:t>Квалификационная категория</a:t>
            </a:r>
          </a:p>
          <a:p>
            <a:pPr marL="0" indent="0">
              <a:buNone/>
            </a:pPr>
            <a:r>
              <a:rPr lang="en-US" sz="2000" dirty="0" smtClean="0"/>
              <a:t>I</a:t>
            </a:r>
            <a:r>
              <a:rPr lang="ru-RU" sz="2000" dirty="0" smtClean="0"/>
              <a:t> квалификационная категория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9" r="13808"/>
          <a:stretch/>
        </p:blipFill>
        <p:spPr bwMode="auto">
          <a:xfrm>
            <a:off x="539552" y="1484784"/>
            <a:ext cx="3871657" cy="508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72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rgbClr val="00B0F0"/>
                </a:solidFill>
              </a:rPr>
              <a:t>Результаты проектной деятельности воспитанников</a:t>
            </a:r>
            <a:endParaRPr lang="ru-RU" sz="35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Экологический проект «Зимующие птицы», 2018г.</a:t>
            </a:r>
            <a:r>
              <a:rPr lang="ru-RU" b="1" dirty="0"/>
              <a:t> </a:t>
            </a:r>
            <a:endParaRPr lang="ru-RU" dirty="0"/>
          </a:p>
        </p:txBody>
      </p:sp>
      <p:pic>
        <p:nvPicPr>
          <p:cNvPr id="5" name="Объект 6">
            <a:extLst>
              <a:ext uri="{FF2B5EF4-FFF2-40B4-BE49-F238E27FC236}">
                <a16:creationId xmlns="" xmlns:a16="http://schemas.microsoft.com/office/drawing/2014/main" id="{9CF678E2-AB93-4E57-8F29-609A1BC0A6D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4008" y="1844824"/>
            <a:ext cx="2217593" cy="1436084"/>
          </a:xfrm>
          <a:prstGeom prst="rect">
            <a:avLst/>
          </a:prstGeom>
        </p:spPr>
      </p:pic>
      <p:sp>
        <p:nvSpPr>
          <p:cNvPr id="3" name="AutoShape 2" descr="https://www.maam.ru/upload/blogs/detsad-531287-14851993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 descr="D:\Мои документы\Desktop\detsad-173355-15140353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b="12115"/>
          <a:stretch/>
        </p:blipFill>
        <p:spPr bwMode="auto">
          <a:xfrm>
            <a:off x="6084168" y="3501008"/>
            <a:ext cx="2625742" cy="281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64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rgbClr val="00B0F0"/>
                </a:solidFill>
              </a:rPr>
              <a:t>Результаты проектной деятельности воспитанников</a:t>
            </a:r>
            <a:endParaRPr lang="ru-RU" sz="35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Экологический проект «Огород на подоконнике», 2019г.</a:t>
            </a:r>
            <a:r>
              <a:rPr lang="ru-RU" b="1" dirty="0"/>
              <a:t> </a:t>
            </a:r>
            <a:endParaRPr lang="ru-RU" dirty="0"/>
          </a:p>
        </p:txBody>
      </p:sp>
      <p:pic>
        <p:nvPicPr>
          <p:cNvPr id="10242" name="Picture 2" descr="D:\Мои документы\Desktop\detsad-343105-14589100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1088"/>
            <a:ext cx="3023319" cy="23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User\Desktop\телефон\DCIM\.thumbnails\156183706829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7"/>
          <a:stretch/>
        </p:blipFill>
        <p:spPr bwMode="auto">
          <a:xfrm>
            <a:off x="6732240" y="1052736"/>
            <a:ext cx="1982643" cy="301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121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rgbClr val="00B0F0"/>
                </a:solidFill>
              </a:rPr>
              <a:t>Продуктивность использования педагогом образовательных технологий</a:t>
            </a:r>
            <a:endParaRPr lang="ru-RU" sz="3500" b="1" dirty="0">
              <a:solidFill>
                <a:srgbClr val="00B0F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331640" y="1844824"/>
            <a:ext cx="6480720" cy="403244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1. Игровые </a:t>
            </a:r>
            <a:r>
              <a:rPr lang="ru-RU" b="1" dirty="0"/>
              <a:t>технологии </a:t>
            </a:r>
            <a:r>
              <a:rPr lang="ru-RU" b="1" dirty="0" err="1"/>
              <a:t>Н.Ф.Губанова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2</a:t>
            </a:r>
            <a:r>
              <a:rPr lang="ru-RU" dirty="0" smtClean="0"/>
              <a:t>.</a:t>
            </a:r>
            <a:r>
              <a:rPr lang="ru-RU" b="1" dirty="0" smtClean="0"/>
              <a:t> Технология проектной деятельности </a:t>
            </a:r>
            <a:r>
              <a:rPr lang="ru-RU" b="1" dirty="0" err="1" smtClean="0"/>
              <a:t>В.А.Деркунская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3.Технология  </a:t>
            </a:r>
            <a:r>
              <a:rPr lang="ru-RU" b="1" dirty="0"/>
              <a:t>развития связной речи</a:t>
            </a:r>
          </a:p>
          <a:p>
            <a:pPr marL="0" indent="0">
              <a:buNone/>
            </a:pPr>
            <a:r>
              <a:rPr lang="ru-RU" b="1" dirty="0" smtClean="0"/>
              <a:t>О.С</a:t>
            </a:r>
            <a:r>
              <a:rPr lang="ru-RU" b="1" dirty="0"/>
              <a:t>. Ушакова 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173915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520" b="1" dirty="0">
                <a:solidFill>
                  <a:srgbClr val="00B0F0"/>
                </a:solidFill>
              </a:rPr>
              <a:t>Выступления на научно-практических конференциях, педагогических чтениях, семинарах, методических объединениях </a:t>
            </a:r>
            <a:endParaRPr lang="ru-RU" sz="2520" dirty="0"/>
          </a:p>
        </p:txBody>
      </p:sp>
      <p:sp>
        <p:nvSpPr>
          <p:cNvPr id="12" name="Подзаголовок 11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75252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70" b="1" dirty="0">
                <a:solidFill>
                  <a:srgbClr val="7030A0"/>
                </a:solidFill>
              </a:rPr>
              <a:t>Уровень ДОУ</a:t>
            </a:r>
            <a:endParaRPr lang="ru-RU" sz="257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570" dirty="0">
                <a:solidFill>
                  <a:srgbClr val="7030A0"/>
                </a:solidFill>
              </a:rPr>
              <a:t>Презентация на педсовете №4 «Обеспечение </a:t>
            </a:r>
            <a:r>
              <a:rPr lang="ru-RU" sz="2570" dirty="0" smtClean="0">
                <a:solidFill>
                  <a:srgbClr val="7030A0"/>
                </a:solidFill>
              </a:rPr>
              <a:t>вариативного </a:t>
            </a:r>
            <a:r>
              <a:rPr lang="ru-RU" sz="2570" dirty="0">
                <a:solidFill>
                  <a:srgbClr val="7030A0"/>
                </a:solidFill>
              </a:rPr>
              <a:t>развивающего образования детей в области экологии посредством РППС ДОУ», МБДОУ №77 «Аистенок», 31.01.2019г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sz="1800" dirty="0" smtClean="0"/>
              <a:t>Тема: «Развивающая </a:t>
            </a:r>
            <a:r>
              <a:rPr lang="ru-RU" sz="1800" dirty="0"/>
              <a:t>предметно-пространственная среда ДОУ как условие экологического воспитания дошкольников»</a:t>
            </a:r>
            <a:endParaRPr lang="ru-RU" sz="17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899926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574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310" b="1" dirty="0">
                <a:solidFill>
                  <a:srgbClr val="00B0F0"/>
                </a:solidFill>
              </a:rPr>
              <a:t>Выступления на научно-практических конференциях, педагогических чтениях, семинарах, методических объединениях </a:t>
            </a:r>
            <a:endParaRPr lang="ru-RU" sz="231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750" b="1" dirty="0"/>
              <a:t>Уровень ДОУ</a:t>
            </a:r>
            <a:endParaRPr lang="ru-RU" sz="1750" dirty="0"/>
          </a:p>
          <a:p>
            <a:pPr marL="0" indent="0">
              <a:buNone/>
            </a:pPr>
            <a:r>
              <a:rPr lang="ru-RU" sz="1750" dirty="0"/>
              <a:t>Викторина на педсовете №2 «Развитие интеллектуально-творческих способностей детей дошкольного возраста», МБДОУ №77 «Аистенок», </a:t>
            </a:r>
            <a:r>
              <a:rPr lang="ru-RU" sz="1750" dirty="0" smtClean="0"/>
              <a:t>12.2019г</a:t>
            </a:r>
            <a:r>
              <a:rPr lang="ru-RU" sz="1750" dirty="0"/>
              <a:t>.</a:t>
            </a:r>
          </a:p>
        </p:txBody>
      </p:sp>
      <p:pic>
        <p:nvPicPr>
          <p:cNvPr id="1026" name="Picture 2" descr="D:\Мои документы\Desktop\0mugpq-ctwU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2660104" cy="19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документы\Desktop\QJdQX-_pN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3569296" cy="26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08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Выступления на научно-практических конференциях, педагогических чтениях, семинарах, методических объединениях </a:t>
            </a:r>
            <a:endParaRPr lang="ru-RU" sz="23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330" b="1" dirty="0"/>
              <a:t>Уровень ДОУ</a:t>
            </a:r>
            <a:endParaRPr lang="ru-RU" sz="2330" dirty="0"/>
          </a:p>
          <a:p>
            <a:pPr marL="0" indent="0">
              <a:buNone/>
            </a:pPr>
            <a:r>
              <a:rPr lang="ru-RU" sz="2330" dirty="0"/>
              <a:t>Семинар-практикум для педагогов ДОУ, МБДОУ №77 «Аистенок», </a:t>
            </a:r>
            <a:r>
              <a:rPr lang="ru-RU" sz="2330" dirty="0" smtClean="0"/>
              <a:t>03.02.2020г.</a:t>
            </a:r>
          </a:p>
          <a:p>
            <a:pPr marL="0" indent="0">
              <a:buNone/>
            </a:pPr>
            <a:r>
              <a:rPr lang="ru-RU" sz="2330" dirty="0" smtClean="0"/>
              <a:t>Тема: </a:t>
            </a:r>
            <a:r>
              <a:rPr lang="ru-RU" sz="2400" dirty="0"/>
              <a:t>«Нравственно-патриотическое воспитание детей дошкольного возраста»</a:t>
            </a:r>
            <a:endParaRPr lang="ru-RU" sz="2330" dirty="0" smtClean="0"/>
          </a:p>
          <a:p>
            <a:pPr marL="0" indent="0">
              <a:buNone/>
            </a:pPr>
            <a:endParaRPr lang="ru-RU" sz="233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872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Выступления на научно-практических конференциях, педагогических чтениях, семинарах, методических объединениях </a:t>
            </a:r>
            <a:endParaRPr lang="ru-RU" sz="23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300" b="1" dirty="0" smtClean="0"/>
              <a:t>Уровень ДОУ</a:t>
            </a:r>
            <a:endParaRPr lang="ru-RU" sz="2300" dirty="0"/>
          </a:p>
          <a:p>
            <a:pPr marL="0" indent="0">
              <a:buNone/>
            </a:pPr>
            <a:r>
              <a:rPr lang="ru-RU" sz="2300" dirty="0"/>
              <a:t>Консультация для педагогов ДОУ, МБДОУ №77 «Аистенок», 03.12.2019г</a:t>
            </a:r>
            <a:r>
              <a:rPr lang="ru-RU" sz="2300" dirty="0" smtClean="0"/>
              <a:t>.</a:t>
            </a:r>
          </a:p>
          <a:p>
            <a:pPr marL="0" indent="0">
              <a:buNone/>
            </a:pPr>
            <a:r>
              <a:rPr lang="ru-RU" sz="2300" dirty="0" smtClean="0"/>
              <a:t>Тема: </a:t>
            </a:r>
            <a:r>
              <a:rPr lang="ru-RU" sz="2400" dirty="0"/>
              <a:t>«Приобщение детей к русскому народному </a:t>
            </a:r>
            <a:r>
              <a:rPr lang="ru-RU" sz="2400" dirty="0" smtClean="0"/>
              <a:t>творчеству»</a:t>
            </a:r>
            <a:endParaRPr lang="ru-RU" sz="23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729581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346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Выступления на научно-практических конференциях, педагогических чтениях, семинарах, методических объединениях </a:t>
            </a:r>
            <a:endParaRPr lang="ru-RU" sz="23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300" b="1" dirty="0"/>
              <a:t>Уровень ДОУ</a:t>
            </a:r>
            <a:endParaRPr lang="ru-RU" sz="2300" dirty="0"/>
          </a:p>
          <a:p>
            <a:pPr marL="0" indent="0">
              <a:buNone/>
            </a:pPr>
            <a:r>
              <a:rPr lang="ru-RU" sz="2300" dirty="0"/>
              <a:t>Консультация для педагогов ДОУ, МБДОУ №77 «Аистенок», 25.01.2018г</a:t>
            </a:r>
            <a:r>
              <a:rPr lang="ru-RU" sz="2300" dirty="0" smtClean="0"/>
              <a:t>.</a:t>
            </a:r>
          </a:p>
          <a:p>
            <a:pPr marL="0" indent="0">
              <a:buNone/>
            </a:pPr>
            <a:r>
              <a:rPr lang="ru-RU" sz="2300" dirty="0" smtClean="0"/>
              <a:t>Тема: </a:t>
            </a:r>
            <a:r>
              <a:rPr lang="ru-RU" sz="2400" dirty="0"/>
              <a:t>«Инновационные формы взаимодействия с семьей»</a:t>
            </a:r>
            <a:endParaRPr lang="ru-RU" sz="23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647" y="1772816"/>
            <a:ext cx="2930370" cy="390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769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Выступления на научно-практических конференциях, педагогических чтениях, семинарах, методических объединениях </a:t>
            </a:r>
            <a:endParaRPr lang="ru-RU" sz="23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Муниципальный уровень</a:t>
            </a: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Презентация на ОМО воспитателей логопедических групп «Развитие связной речи у детей с речевыми нарушениями», </a:t>
            </a:r>
          </a:p>
          <a:p>
            <a:pPr marL="0" indent="0">
              <a:buNone/>
            </a:pPr>
            <a:r>
              <a:rPr lang="ru-RU" sz="1800" dirty="0" smtClean="0"/>
              <a:t>МБДОУ </a:t>
            </a:r>
            <a:r>
              <a:rPr lang="ru-RU" sz="1800" dirty="0"/>
              <a:t>№77 «Аистенок», 21.01.2020г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Тема: </a:t>
            </a:r>
            <a:r>
              <a:rPr lang="ru-RU" sz="1800" dirty="0"/>
              <a:t>«Карты </a:t>
            </a:r>
            <a:r>
              <a:rPr lang="ru-RU" sz="1800" dirty="0" err="1"/>
              <a:t>Проппа</a:t>
            </a:r>
            <a:r>
              <a:rPr lang="ru-RU" sz="1800" dirty="0"/>
              <a:t> – помощник в обучении дошкольников с ОНР пересказу и сочинению сказок»</a:t>
            </a:r>
            <a:endParaRPr lang="ru-RU" sz="17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2688531" cy="201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77072"/>
            <a:ext cx="3115072" cy="23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93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Выступления на научно-практических конференциях, педагогических чтениях, семинарах, методических объединениях </a:t>
            </a:r>
            <a:endParaRPr lang="ru-RU" sz="23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Федеральный уровень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«Всероссийская педагогическая конференция имени </a:t>
            </a:r>
            <a:r>
              <a:rPr lang="ru-RU" sz="1800" dirty="0" err="1"/>
              <a:t>А.С.Макаренко</a:t>
            </a:r>
            <a:r>
              <a:rPr lang="ru-RU" sz="1800" dirty="0"/>
              <a:t>», 2019г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Тема: </a:t>
            </a:r>
            <a:r>
              <a:rPr lang="ru-RU" sz="1800" dirty="0"/>
              <a:t>«Воспитательная деятельность в ДОУ»</a:t>
            </a:r>
            <a:endParaRPr lang="ru-RU" sz="1700" dirty="0"/>
          </a:p>
        </p:txBody>
      </p:sp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3777574" cy="4641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25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86409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Эссе педагога</a:t>
            </a:r>
            <a:endParaRPr lang="ru-RU" sz="3600" b="1" dirty="0">
              <a:solidFill>
                <a:srgbClr val="00B0F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424936" cy="5688632"/>
          </a:xfrm>
        </p:spPr>
        <p:txBody>
          <a:bodyPr>
            <a:normAutofit fontScale="70000" lnSpcReduction="20000"/>
          </a:bodyPr>
          <a:lstStyle/>
          <a:p>
            <a:r>
              <a:rPr lang="ru-RU" sz="1800" i="1" dirty="0">
                <a:solidFill>
                  <a:schemeClr val="accent6">
                    <a:lumMod val="50000"/>
                  </a:schemeClr>
                </a:solidFill>
              </a:rPr>
              <a:t>Педагог без любви к ребенку - все равно, что певец без голоса, музыкант без слуха, живописец без чувства цвета. Недаром все великие педагоги, мечтая о школе радости, создавая ее, безмерно любили детей.  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Т.Гончаров</a:t>
            </a:r>
            <a:endParaRPr lang="ru-RU" sz="18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rgbClr val="0070C0"/>
                </a:solidFill>
              </a:rPr>
              <a:t>Можно ли стать хорошим воспитателем? Да, можно, если вы любите детей. Чем же мне нравится моя профессия? Тем, что я Нужна. Нужна своим маленьким непоседам. Каждый день, каждый час, иногда каждую минуту. Душа ребенка – открытая книга. Они готовы поделиться с нами, взрослыми, своими секретами, достижениями, тревогами, маленькими победами и открытиями. Свободно и естественно рассуждают о своих мечтах и планах. Просто смотри, люби, слушай и чувствуй. Просто будь рядом и открой душу, искренне радуйся с ними и сопереживай. Когда я прихожу в свою группу и вижу улыбки своих ребят, которые бегут ко мне поздороваться и понятно по их счастливым глазам, что они очень рады мне. У меня поет душа в такие минуты! Я чувствую, что нужна им, Ребята всегда найдут во мне друга, который их поймет и никогда не предаст. Для меня моя группа – второй дом и моя судьба, и осуществление главной задачи – воспитание успешной личности. Главное, я считаю, надо позволить каждому ребёнку быть самим собой, помочь проявить все лучшие его качества, научить радоваться каждому дню, найти себя в жизни, выстоять и победить. Наша жизнь сложная, в которой постоянно происходит много различных событий, которые не всегда благоприятно влияют на детей, поэтому дети особенно нуждаются во внимании, в тепле, в любви и заботе со стороны воспитателей. Воспитатель – это первый, после мамы, учитель, который встречается детям на их жизненном пути. Воспитатели – люди, которые в душе всегда остаются детьми. Для меня моя профессия – это возможность постоянно находиться в мире детства, в мире сказки и фантазии. Сказать, что работа это каждодневный праздник – трудно, все же мы каждый день имеем дело с разными характерами. Бывает и очень трудно. Иногда просто опускаются руки, но стоит ребенку тебе улыбнуться и все, ты понимаешь, что просто не в силах их предать. «Детство – каждодневное открытие мира» - писал В. А. Сухомлинский. Дети дошкольного возраста отличаются любознательностью, добротой, непосредственностью. Я считаю, что все основы в ребенке закладываются в детстве, поэтому от воспитателя детского сада многое зависит. Воспитатель приходит на помощь ребенку: учит его трудиться, помогает адаптироваться к школьной жизни, помогает найти друзей. Да бывает трудно. И очень трудно. Бывает, что мы даже ссоримся с ребятами. Но это нас не разъединяет. В большой семье не всегда бывает все гладко. Главное не обижать нарочно друг друга. Быть воспитателем не только интересно, но еще очень ответственно, ведь тебе доверяют самое дорогое — Детей. Воспитатель это не только тот, кто воспитывает и обучает, прежде всего, это - ДРУГ для детей. И от того, как ты будешь относиться к детям, зависит их доверие к тебе… Воспитатель – это вторая мама… Воспитатель — это пример для подражания. … Чтобы быть воспитателем, нужно очень любить детей</a:t>
            </a:r>
          </a:p>
        </p:txBody>
      </p:sp>
    </p:spTree>
    <p:extLst>
      <p:ext uri="{BB962C8B-B14F-4D97-AF65-F5344CB8AC3E}">
        <p14:creationId xmlns:p14="http://schemas.microsoft.com/office/powerpoint/2010/main" val="1463137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Проведение открытых уроков, занятий, мероприятий, мастер-классов </a:t>
            </a:r>
            <a:endParaRPr lang="ru-RU" sz="23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700" b="1" dirty="0"/>
              <a:t>Уровень ДОУ</a:t>
            </a:r>
            <a:endParaRPr lang="ru-RU" sz="1700" dirty="0"/>
          </a:p>
          <a:p>
            <a:pPr marL="0" indent="0">
              <a:buNone/>
            </a:pPr>
            <a:r>
              <a:rPr lang="ru-RU" sz="1700" dirty="0"/>
              <a:t>МБДОУ №77 «Аистенок», 24.01.2020г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sz="1700" dirty="0" smtClean="0"/>
          </a:p>
          <a:p>
            <a:pPr marL="0" indent="0">
              <a:buNone/>
            </a:pPr>
            <a:r>
              <a:rPr lang="ru-RU" sz="2300" dirty="0" smtClean="0"/>
              <a:t>Тема: </a:t>
            </a:r>
            <a:r>
              <a:rPr lang="ru-RU" sz="2300" dirty="0"/>
              <a:t>«Учим ребенка пересказывать» - мастер-класс для педагогов ДОУ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2776"/>
            <a:ext cx="2232248" cy="297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Мои документы\Desktop\6qU2lF7nR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0375"/>
            <a:ext cx="2536304" cy="33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06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Проведение открытых уроков, занятий, мероприятий, мастер-классов </a:t>
            </a:r>
            <a:endParaRPr lang="ru-RU" sz="23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700" b="1" dirty="0"/>
              <a:t>Уровень ДОУ</a:t>
            </a:r>
            <a:endParaRPr lang="ru-RU" sz="1700" dirty="0"/>
          </a:p>
          <a:p>
            <a:pPr marL="0" indent="0">
              <a:buNone/>
            </a:pPr>
            <a:r>
              <a:rPr lang="ru-RU" sz="1700" dirty="0"/>
              <a:t>МБДОУ №77 «Аистенок», 19.03.2019г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Тема: «Знатоки </a:t>
            </a:r>
            <a:r>
              <a:rPr lang="ru-RU" sz="2400" dirty="0"/>
              <a:t>народного искусства» - викторина для педагогов </a:t>
            </a:r>
            <a:r>
              <a:rPr lang="ru-RU" sz="2400" dirty="0" smtClean="0"/>
              <a:t>ДОУ»</a:t>
            </a:r>
            <a:endParaRPr lang="ru-RU" sz="2400" dirty="0"/>
          </a:p>
        </p:txBody>
      </p:sp>
      <p:pic>
        <p:nvPicPr>
          <p:cNvPr id="1026" name="Picture 2" descr="D:\Мои документы\Desktop\2020\QJdQX-_pN-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744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Проведение открытых уроков, занятий, мероприятий, мастер-классов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1" dirty="0"/>
              <a:t>Уровень </a:t>
            </a:r>
            <a:r>
              <a:rPr lang="ru-RU" sz="1800" b="1" dirty="0" smtClean="0"/>
              <a:t>ДОУ</a:t>
            </a:r>
          </a:p>
          <a:p>
            <a:pPr marL="0" indent="0">
              <a:buNone/>
            </a:pPr>
            <a:r>
              <a:rPr lang="ru-RU" sz="1800" dirty="0" smtClean="0"/>
              <a:t>МБДОУ </a:t>
            </a:r>
            <a:r>
              <a:rPr lang="ru-RU" sz="1800" dirty="0"/>
              <a:t>№77 «Аистенок», 21.06.2019г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Тема: «Безопасное </a:t>
            </a:r>
            <a:r>
              <a:rPr lang="ru-RU" sz="2400" dirty="0"/>
              <a:t>лето» -  открытый просмотр развлечения для педагогов и родителей ДОУ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46"/>
          <a:stretch/>
        </p:blipFill>
        <p:spPr bwMode="auto">
          <a:xfrm>
            <a:off x="4644008" y="1340769"/>
            <a:ext cx="265245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Мои документы\Desktop\8qHmmCQ3ZE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17032"/>
            <a:ext cx="2302278" cy="306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670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Проведение открытых уроков, занятий, мероприятий, мастер-классов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Уровень ДОУ 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МБДОУ №77, 08.07.2019г. </a:t>
            </a: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2400" dirty="0" smtClean="0"/>
              <a:t>Тема: </a:t>
            </a:r>
            <a:r>
              <a:rPr lang="ru-RU" sz="2400" dirty="0"/>
              <a:t>«День здоровья» - открытый просмотр праздника для педагогов и родителей ДОУ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8"/>
          <a:stretch/>
        </p:blipFill>
        <p:spPr bwMode="auto">
          <a:xfrm>
            <a:off x="4211960" y="1484784"/>
            <a:ext cx="2808633" cy="184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76873"/>
            <a:ext cx="1760240" cy="234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602" y="4077072"/>
            <a:ext cx="358439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737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Проведение открытых уроков, занятий, мероприятий, мастер-классов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/>
              <a:t>Муниципальный уровень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ОМО воспитателей логопедических</a:t>
            </a:r>
            <a:r>
              <a:rPr lang="ru-RU" sz="1800" b="1" dirty="0"/>
              <a:t> </a:t>
            </a:r>
            <a:r>
              <a:rPr lang="ru-RU" sz="1800" dirty="0"/>
              <a:t>групп</a:t>
            </a:r>
            <a:r>
              <a:rPr lang="ru-RU" sz="1800" b="1" dirty="0"/>
              <a:t> </a:t>
            </a:r>
            <a:r>
              <a:rPr lang="ru-RU" sz="1800" dirty="0"/>
              <a:t>«Развитие связной речи у детей с речевыми нарушениями», </a:t>
            </a:r>
          </a:p>
          <a:p>
            <a:pPr marL="0" indent="0">
              <a:buNone/>
            </a:pPr>
            <a:r>
              <a:rPr lang="ru-RU" sz="1800" dirty="0"/>
              <a:t>МБДОУ №77 «Аистенок», 21.01.2020г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2400" dirty="0" smtClean="0"/>
              <a:t>Тема: </a:t>
            </a:r>
            <a:r>
              <a:rPr lang="ru-RU" sz="2400" dirty="0"/>
              <a:t>«Пересказ сказки «</a:t>
            </a:r>
            <a:r>
              <a:rPr lang="ru-RU" sz="2400" dirty="0" err="1"/>
              <a:t>Жихарка</a:t>
            </a:r>
            <a:r>
              <a:rPr lang="ru-RU" sz="2400" dirty="0"/>
              <a:t>» с помощью карт </a:t>
            </a:r>
            <a:r>
              <a:rPr lang="ru-RU" sz="2400" dirty="0" err="1"/>
              <a:t>Проппа</a:t>
            </a:r>
            <a:r>
              <a:rPr lang="ru-RU" sz="2400" dirty="0"/>
              <a:t>» - НОД для педагогов города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58" y="3855113"/>
            <a:ext cx="3315006" cy="248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409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B0F0"/>
                </a:solidFill>
              </a:rPr>
              <a:t>Публичное представление собственного педагогического опыта на </a:t>
            </a:r>
            <a:r>
              <a:rPr lang="ru-RU" sz="2400" b="1" dirty="0" smtClean="0">
                <a:solidFill>
                  <a:srgbClr val="00B0F0"/>
                </a:solidFill>
              </a:rPr>
              <a:t>сайте</a:t>
            </a:r>
            <a:endParaRPr lang="ru-RU" sz="2300" dirty="0">
              <a:solidFill>
                <a:srgbClr val="00B0F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2420888"/>
            <a:ext cx="8064896" cy="28083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Уровень сайта</a:t>
            </a:r>
          </a:p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Профессиональный 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«Готов ли ваш ребенок к школе?» – консультация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для родителей</a:t>
            </a:r>
          </a:p>
          <a:p>
            <a:r>
              <a:rPr lang="en-US" sz="2000" b="1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http://mbdou77.edummr.ru/?page_id=1867</a:t>
            </a:r>
            <a:r>
              <a:rPr lang="ru-RU" sz="2000" b="1" dirty="0">
                <a:solidFill>
                  <a:srgbClr val="92D050"/>
                </a:solidFill>
              </a:rPr>
              <a:t>  </a:t>
            </a:r>
          </a:p>
          <a:p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14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B0F0"/>
                </a:solidFill>
              </a:rPr>
              <a:t>Участие в профессиональных </a:t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>
                <a:solidFill>
                  <a:srgbClr val="00B0F0"/>
                </a:solidFill>
              </a:rPr>
              <a:t>конкурсах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Федеральный уровень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Международный педагогический конкурс «Свободное образование» в номинации «Исследовательская работа в детском саду», 2020г.</a:t>
            </a:r>
          </a:p>
        </p:txBody>
      </p:sp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561550" cy="4641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984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B0F0"/>
                </a:solidFill>
              </a:rPr>
              <a:t>Участие в профессиональных </a:t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>
                <a:solidFill>
                  <a:srgbClr val="00B0F0"/>
                </a:solidFill>
              </a:rPr>
              <a:t>конкурсах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Федеральный уровень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Международный педагогический конкурс «Дошкольное образование» в номинации «Методические разработки», 2019г.</a:t>
            </a:r>
          </a:p>
        </p:txBody>
      </p:sp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424103" cy="4713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235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Почетные звания, профессиональные награды и премии за весь период профессиональной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Администрация МБДОУ №77 </a:t>
            </a:r>
            <a:r>
              <a:rPr lang="ru-RU" b="1" dirty="0" smtClean="0"/>
              <a:t>«</a:t>
            </a:r>
            <a:r>
              <a:rPr lang="ru-RU" b="1" dirty="0"/>
              <a:t>Аистенок»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47" y="1600200"/>
            <a:ext cx="329090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186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Почетные звания, профессиональные награды и премии за весь период профессиональной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Управление образования администрации </a:t>
            </a:r>
          </a:p>
          <a:p>
            <a:pPr marL="0" indent="0">
              <a:buNone/>
            </a:pPr>
            <a:r>
              <a:rPr lang="ru-RU" b="1" dirty="0" err="1" smtClean="0"/>
              <a:t>г.о</a:t>
            </a:r>
            <a:r>
              <a:rPr lang="ru-RU" b="1" dirty="0" smtClean="0"/>
              <a:t>. Мытищи, 2019г.</a:t>
            </a:r>
            <a:endParaRPr lang="ru-RU" b="1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47" y="1600200"/>
            <a:ext cx="329090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77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00B0F0"/>
                </a:solidFill>
              </a:rPr>
              <a:t>Результаты творческой деятельности воспитанников</a:t>
            </a:r>
            <a:endParaRPr lang="ru-RU" sz="30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effectLst/>
                <a:latin typeface="Times New Roman"/>
                <a:ea typeface="Times New Roman"/>
              </a:rPr>
              <a:t>Уровень ДОУ</a:t>
            </a:r>
            <a:endParaRPr lang="ru-RU" dirty="0" smtClean="0">
              <a:effectLst/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dirty="0" smtClean="0">
                <a:effectLst/>
                <a:latin typeface="Times New Roman"/>
                <a:ea typeface="Times New Roman"/>
              </a:rPr>
              <a:t>Конкурс детского творчества «Осень – чудная пора», 2017г.</a:t>
            </a:r>
            <a:endParaRPr lang="ru-RU" dirty="0"/>
          </a:p>
        </p:txBody>
      </p:sp>
      <p:pic>
        <p:nvPicPr>
          <p:cNvPr id="8194" name="Picture 2" descr="L:\156190741665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81222"/>
            <a:ext cx="2952328" cy="454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65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Образование </a:t>
            </a:r>
            <a:r>
              <a:rPr lang="ru-RU" sz="3600" b="1" dirty="0">
                <a:solidFill>
                  <a:srgbClr val="00B0F0"/>
                </a:solidFill>
              </a:rPr>
              <a:t>педагога и его </a:t>
            </a:r>
            <a:r>
              <a:rPr lang="ru-RU" sz="3600" b="1" dirty="0" smtClean="0">
                <a:solidFill>
                  <a:srgbClr val="00B0F0"/>
                </a:solidFill>
              </a:rPr>
              <a:t>профессиональное развитие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25658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1988-1993г.  Диплом Брянского государственного  педагогического института, г</a:t>
            </a:r>
            <a:r>
              <a:rPr lang="ru-RU" sz="2000" dirty="0"/>
              <a:t>. </a:t>
            </a:r>
            <a:r>
              <a:rPr lang="ru-RU" sz="2000" dirty="0" smtClean="0"/>
              <a:t>Брянск, специальность </a:t>
            </a:r>
            <a:r>
              <a:rPr lang="ru-RU" sz="2000" dirty="0"/>
              <a:t>«Биология и химия», </a:t>
            </a:r>
            <a:r>
              <a:rPr lang="ru-RU" sz="2000" dirty="0" smtClean="0"/>
              <a:t>квалификация</a:t>
            </a:r>
            <a:r>
              <a:rPr lang="ru-RU" sz="2000" dirty="0"/>
              <a:t>: учитель биологии и </a:t>
            </a:r>
            <a:r>
              <a:rPr lang="ru-RU" sz="2000" dirty="0" smtClean="0"/>
              <a:t>химии.</a:t>
            </a:r>
            <a:endParaRPr lang="ru-RU" sz="2000" dirty="0"/>
          </a:p>
          <a:p>
            <a:r>
              <a:rPr lang="ru-RU" sz="2000" dirty="0" smtClean="0"/>
              <a:t>2017г. Диплом о профессиональной переподготовке, </a:t>
            </a:r>
            <a:r>
              <a:rPr lang="ru-RU" sz="2000" dirty="0"/>
              <a:t>Московский институт современного академического </a:t>
            </a:r>
            <a:r>
              <a:rPr lang="ru-RU" sz="2000" dirty="0" smtClean="0"/>
              <a:t>образования, </a:t>
            </a:r>
            <a:r>
              <a:rPr lang="ru-RU" sz="2000" dirty="0" err="1" smtClean="0"/>
              <a:t>г.Москва</a:t>
            </a:r>
            <a:r>
              <a:rPr lang="ru-RU" sz="2000" dirty="0" smtClean="0"/>
              <a:t>, специальность «воспитатель </a:t>
            </a:r>
            <a:r>
              <a:rPr lang="ru-RU" sz="2000" dirty="0"/>
              <a:t>дошкольной образовательной </a:t>
            </a:r>
            <a:r>
              <a:rPr lang="ru-RU" sz="2000" dirty="0" smtClean="0"/>
              <a:t>организации».</a:t>
            </a:r>
          </a:p>
          <a:p>
            <a:r>
              <a:rPr lang="ru-RU" sz="2000" dirty="0" smtClean="0"/>
              <a:t>2015г. Удостоверение о повышении квалификации Московского государственного областного гуманитарного института, </a:t>
            </a:r>
            <a:r>
              <a:rPr lang="ru-RU" sz="2000" dirty="0"/>
              <a:t>г. </a:t>
            </a:r>
            <a:r>
              <a:rPr lang="ru-RU" sz="2000" dirty="0" smtClean="0"/>
              <a:t>Орехово-Зуево по теме: </a:t>
            </a:r>
            <a:r>
              <a:rPr lang="ru-RU" sz="2000" dirty="0"/>
              <a:t>«Развитие профессиональных компетенций педагога дошкольной образовательной организации в условиях внедрения ФГОС дошкольного образования</a:t>
            </a:r>
            <a:r>
              <a:rPr lang="ru-RU" sz="2000" dirty="0" smtClean="0"/>
              <a:t>», 18ч.</a:t>
            </a:r>
          </a:p>
          <a:p>
            <a:r>
              <a:rPr lang="ru-RU" sz="2000" dirty="0" smtClean="0"/>
              <a:t>2018г. </a:t>
            </a:r>
            <a:r>
              <a:rPr lang="ru-RU" sz="2000" dirty="0"/>
              <a:t>Удостоверение о повышении квалификации Учебный центр повышения квалификации работников бюджетной сферы – центр компьютерных </a:t>
            </a:r>
            <a:r>
              <a:rPr lang="ru-RU" sz="2000" dirty="0" smtClean="0"/>
              <a:t>технологий, </a:t>
            </a:r>
            <a:r>
              <a:rPr lang="ru-RU" sz="2000" dirty="0" err="1" smtClean="0"/>
              <a:t>г.Мытищи</a:t>
            </a:r>
            <a:r>
              <a:rPr lang="ru-RU" sz="2000" dirty="0" smtClean="0"/>
              <a:t> по теме: </a:t>
            </a:r>
            <a:r>
              <a:rPr lang="ru-RU" sz="2000" dirty="0"/>
              <a:t>«Использование информационных технологий в детском саду</a:t>
            </a:r>
            <a:r>
              <a:rPr lang="ru-RU" sz="2000" dirty="0" smtClean="0"/>
              <a:t>», 72ч.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582610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</a:rPr>
              <a:t/>
            </a:r>
            <a:br>
              <a:rPr lang="ru-RU" sz="3200" b="1" dirty="0" smtClean="0">
                <a:solidFill>
                  <a:srgbClr val="00B0F0"/>
                </a:solidFill>
              </a:rPr>
            </a:br>
            <a:r>
              <a:rPr lang="ru-RU" sz="3200" b="1" dirty="0" smtClean="0">
                <a:solidFill>
                  <a:srgbClr val="00B0F0"/>
                </a:solidFill>
              </a:rPr>
              <a:t>Образование </a:t>
            </a:r>
            <a:r>
              <a:rPr lang="ru-RU" sz="3200" b="1" dirty="0">
                <a:solidFill>
                  <a:srgbClr val="00B0F0"/>
                </a:solidFill>
              </a:rPr>
              <a:t>педагога и его профессиональное развитие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929411"/>
          </a:xfrm>
        </p:spPr>
        <p:txBody>
          <a:bodyPr>
            <a:normAutofit/>
          </a:bodyPr>
          <a:lstStyle/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2019г.  Удостоверение </a:t>
            </a:r>
            <a:r>
              <a:rPr lang="ru-RU" sz="2000" dirty="0"/>
              <a:t>о повышении </a:t>
            </a:r>
            <a:r>
              <a:rPr lang="ru-RU" sz="2000" dirty="0" smtClean="0"/>
              <a:t>квалификации </a:t>
            </a:r>
            <a:r>
              <a:rPr lang="ru-RU" sz="2000" dirty="0"/>
              <a:t>ООО «</a:t>
            </a:r>
            <a:r>
              <a:rPr lang="ru-RU" sz="2000" dirty="0" err="1"/>
              <a:t>Инфоурок</a:t>
            </a:r>
            <a:r>
              <a:rPr lang="ru-RU" sz="2000" dirty="0" smtClean="0"/>
              <a:t>», </a:t>
            </a:r>
          </a:p>
          <a:p>
            <a:pPr marL="0" indent="0">
              <a:buNone/>
            </a:pPr>
            <a:r>
              <a:rPr lang="ru-RU" sz="2000" dirty="0" smtClean="0"/>
              <a:t>г</a:t>
            </a:r>
            <a:r>
              <a:rPr lang="ru-RU" sz="2000" dirty="0"/>
              <a:t>. </a:t>
            </a:r>
            <a:r>
              <a:rPr lang="ru-RU" sz="2000" dirty="0" smtClean="0"/>
              <a:t>Смоленск по теме: </a:t>
            </a:r>
            <a:r>
              <a:rPr lang="ru-RU" sz="2000" dirty="0"/>
              <a:t>«Логопедия: организация обучения, воспитания, коррекции нарушений развития и социальной адаптации обучающихся с тяжелыми речевыми нарушениями в условиях реализации ФГОС</a:t>
            </a:r>
            <a:r>
              <a:rPr lang="ru-RU" sz="2000" dirty="0" smtClean="0"/>
              <a:t>», 144ч.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2019г. </a:t>
            </a:r>
            <a:r>
              <a:rPr lang="ru-RU" sz="2000" dirty="0"/>
              <a:t>Удостоверение о повышении квалификации Московский институт современного академического </a:t>
            </a:r>
            <a:r>
              <a:rPr lang="ru-RU" sz="2000" dirty="0" smtClean="0"/>
              <a:t>образования, </a:t>
            </a:r>
            <a:r>
              <a:rPr lang="ru-RU" sz="2000" dirty="0"/>
              <a:t>г. </a:t>
            </a:r>
            <a:r>
              <a:rPr lang="ru-RU" sz="2000" dirty="0" smtClean="0"/>
              <a:t>Москва, </a:t>
            </a:r>
            <a:r>
              <a:rPr lang="ru-RU" sz="2000" dirty="0"/>
              <a:t>«Организация совместной работы логопеда и воспитателя по развитию детей с нарушениями речи в условиях реализации ФГОС ДО</a:t>
            </a:r>
            <a:r>
              <a:rPr lang="ru-RU" sz="2000" dirty="0" smtClean="0"/>
              <a:t>», 108ч.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34795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F0"/>
                </a:solidFill>
              </a:rPr>
              <a:t>Документы об образовании</a:t>
            </a:r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68760"/>
            <a:ext cx="427965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35" y="3501008"/>
            <a:ext cx="4335697" cy="315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795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Курсы повышения квалификации</a:t>
            </a:r>
            <a:endParaRPr lang="ru-RU" sz="3600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4"/>
            <a:ext cx="435741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212976"/>
            <a:ext cx="445644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670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Курсы повышения квалификации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268760"/>
            <a:ext cx="455548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12316"/>
            <a:ext cx="4182616" cy="304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66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b="1" dirty="0">
                <a:solidFill>
                  <a:srgbClr val="00B0F0"/>
                </a:solidFill>
              </a:rPr>
              <a:t>Результаты творческой деятельности воспитанников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Конкурс детского творчества, посвященный Дню матери, 2017г.</a:t>
            </a:r>
          </a:p>
        </p:txBody>
      </p:sp>
      <p:pic>
        <p:nvPicPr>
          <p:cNvPr id="4099" name="Picture 3" descr="L:\НН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9" y="1772816"/>
            <a:ext cx="3265010" cy="43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292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10" dirty="0" smtClean="0">
                <a:solidFill>
                  <a:srgbClr val="00B0F0"/>
                </a:solidFill>
              </a:rPr>
              <a:t>Результаты творческой деятельности воспитанников</a:t>
            </a:r>
            <a:endParaRPr lang="ru-RU" sz="3110" dirty="0"/>
          </a:p>
        </p:txBody>
      </p:sp>
      <p:sp>
        <p:nvSpPr>
          <p:cNvPr id="7" name="Текс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Конкурс детского творчества «Рождественские кружева», 2018г.</a:t>
            </a:r>
          </a:p>
        </p:txBody>
      </p:sp>
      <p:pic>
        <p:nvPicPr>
          <p:cNvPr id="5123" name="Picture 3" descr="L:\НН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46668"/>
            <a:ext cx="3359621" cy="44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247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30" b="1" dirty="0" smtClean="0">
                <a:solidFill>
                  <a:srgbClr val="00B0F0"/>
                </a:solidFill>
              </a:rPr>
              <a:t>Результаты творческой деятельности воспитанников</a:t>
            </a:r>
            <a:endParaRPr lang="ru-RU" sz="303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Конкурс детского творчества «Что нам лето подарило?», 2018г.</a:t>
            </a:r>
          </a:p>
        </p:txBody>
      </p:sp>
      <p:pic>
        <p:nvPicPr>
          <p:cNvPr id="1026" name="Picture 2" descr="D:\Мои документы\Desktop\222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88" y="2174875"/>
            <a:ext cx="2873049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761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00" b="1" dirty="0" smtClean="0">
                <a:solidFill>
                  <a:srgbClr val="00B0F0"/>
                </a:solidFill>
              </a:rPr>
              <a:t>Результаты творческой деятельности воспитанников</a:t>
            </a:r>
            <a:endParaRPr lang="ru-RU" sz="350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Уровень ДОУ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Конкурс детского творчества «Любимой маме», 2018г.</a:t>
            </a:r>
          </a:p>
        </p:txBody>
      </p:sp>
      <p:pic>
        <p:nvPicPr>
          <p:cNvPr id="2050" name="Picture 2" descr="D:\Мои документы\Desktop\11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88" y="2174875"/>
            <a:ext cx="2873049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79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90" b="1" dirty="0" smtClean="0">
                <a:solidFill>
                  <a:srgbClr val="00B0F0"/>
                </a:solidFill>
              </a:rPr>
              <a:t>Результаты творческой деятельности воспитанников</a:t>
            </a:r>
            <a:endParaRPr lang="ru-RU" sz="3090" b="1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Уровень ДОУ</a:t>
            </a:r>
          </a:p>
          <a:p>
            <a:pPr marL="0" indent="0">
              <a:buNone/>
            </a:pPr>
            <a:r>
              <a:rPr lang="ru-RU" dirty="0" smtClean="0"/>
              <a:t>Конкурс детского творчества «Волшебница осень», 2019г.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143" y="2174875"/>
            <a:ext cx="222353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6949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</TotalTime>
  <Words>1169</Words>
  <Application>Microsoft Office PowerPoint</Application>
  <PresentationFormat>Экран (4:3)</PresentationFormat>
  <Paragraphs>167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МБДОУ  Детский сад № 77 «Аистенок» г.о. Мытищи</vt:lpstr>
      <vt:lpstr>Визитная карточка педагога</vt:lpstr>
      <vt:lpstr>Эссе педагога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творческой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Результаты проектной деятельности воспитанников</vt:lpstr>
      <vt:lpstr>Продуктивность использования педагогом образовательных технологий</vt:lpstr>
      <vt:lpstr>Выступления на научно-практических конференциях, педагогических чтениях, семинарах, методических объединениях </vt:lpstr>
      <vt:lpstr>Выступления на научно-практических конференциях, педагогических чтениях, семинарах, методических объединениях </vt:lpstr>
      <vt:lpstr>Выступления на научно-практических конференциях, педагогических чтениях, семинарах, методических объединениях </vt:lpstr>
      <vt:lpstr>Выступления на научно-практических конференциях, педагогических чтениях, семинарах, методических объединениях </vt:lpstr>
      <vt:lpstr>Выступления на научно-практических конференциях, педагогических чтениях, семинарах, методических объединениях </vt:lpstr>
      <vt:lpstr>Выступления на научно-практических конференциях, педагогических чтениях, семинарах, методических объединениях </vt:lpstr>
      <vt:lpstr>Выступления на научно-практических конференциях, педагогических чтениях, семинарах, методических объединениях </vt:lpstr>
      <vt:lpstr>Проведение открытых уроков, занятий, мероприятий, мастер-классов </vt:lpstr>
      <vt:lpstr>Проведение открытых уроков, занятий, мероприятий, мастер-классов </vt:lpstr>
      <vt:lpstr>Проведение открытых уроков, занятий, мероприятий, мастер-классов </vt:lpstr>
      <vt:lpstr>Проведение открытых уроков, занятий, мероприятий, мастер-классов </vt:lpstr>
      <vt:lpstr>Проведение открытых уроков, занятий, мероприятий, мастер-классов </vt:lpstr>
      <vt:lpstr>Публичное представление собственного педагогического опыта на сайте</vt:lpstr>
      <vt:lpstr>Участие в профессиональных  конкурсах </vt:lpstr>
      <vt:lpstr>Участие в профессиональных  конкурсах </vt:lpstr>
      <vt:lpstr>Почетные звания, профессиональные награды и премии за весь период профессиональной деятельности</vt:lpstr>
      <vt:lpstr>Почетные звания, профессиональные награды и премии за весь период профессиональной деятельности</vt:lpstr>
      <vt:lpstr>Образование педагога и его профессиональное развитие </vt:lpstr>
      <vt:lpstr> Образование педагога и его профессиональное развитие </vt:lpstr>
      <vt:lpstr>Документы об образовании</vt:lpstr>
      <vt:lpstr>Курсы повышения квалификации</vt:lpstr>
      <vt:lpstr>Курсы повышения квалификации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 Детский сад № 77 «Аистенок» г.о. Мытищи</dc:title>
  <dc:creator>PC</dc:creator>
  <cp:lastModifiedBy>User</cp:lastModifiedBy>
  <cp:revision>62</cp:revision>
  <dcterms:created xsi:type="dcterms:W3CDTF">2020-02-03T11:38:25Z</dcterms:created>
  <dcterms:modified xsi:type="dcterms:W3CDTF">2020-02-25T06:13:59Z</dcterms:modified>
</cp:coreProperties>
</file>