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81" r:id="rId6"/>
    <p:sldId id="273" r:id="rId7"/>
    <p:sldId id="278" r:id="rId8"/>
    <p:sldId id="276" r:id="rId9"/>
    <p:sldId id="279" r:id="rId10"/>
    <p:sldId id="284" r:id="rId11"/>
    <p:sldId id="280" r:id="rId12"/>
    <p:sldId id="282" r:id="rId13"/>
    <p:sldId id="283" r:id="rId14"/>
    <p:sldId id="259" r:id="rId15"/>
    <p:sldId id="260" r:id="rId16"/>
    <p:sldId id="285" r:id="rId17"/>
    <p:sldId id="286" r:id="rId18"/>
    <p:sldId id="261" r:id="rId19"/>
    <p:sldId id="287" r:id="rId20"/>
    <p:sldId id="26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803" autoAdjust="0"/>
  </p:normalViewPr>
  <p:slideViewPr>
    <p:cSldViewPr>
      <p:cViewPr varScale="1">
        <p:scale>
          <a:sx n="91" d="100"/>
          <a:sy n="91" d="100"/>
        </p:scale>
        <p:origin x="13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A618-29A1-4F23-9351-840F890A1966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E81D1-9A2F-403E-8DE3-481368E0F9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991_html_c4d85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328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7316" y="1126499"/>
            <a:ext cx="68087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77 «Аистёнок»</a:t>
            </a:r>
            <a:endParaRPr lang="ru-RU" sz="4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Логотип">
            <a:extLst>
              <a:ext uri="{FF2B5EF4-FFF2-40B4-BE49-F238E27FC236}">
                <a16:creationId xmlns:a16="http://schemas.microsoft.com/office/drawing/2014/main" id="{1CC789F6-B9F1-497C-8026-F115EAB28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11371"/>
          <a:stretch/>
        </p:blipFill>
        <p:spPr bwMode="auto">
          <a:xfrm>
            <a:off x="3748384" y="4604374"/>
            <a:ext cx="1647231" cy="15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888" y="-55612"/>
            <a:ext cx="9267408" cy="69505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5975" y="1754865"/>
            <a:ext cx="3550268" cy="4882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9900" y="-371133"/>
            <a:ext cx="4031875" cy="55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0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31000" y="550707"/>
            <a:ext cx="3882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наградах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695320"/>
              </p:ext>
            </p:extLst>
          </p:nvPr>
        </p:nvGraphicFramePr>
        <p:xfrm>
          <a:off x="1524000" y="2332112"/>
          <a:ext cx="6096000" cy="12409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7760">
                  <a:extLst>
                    <a:ext uri="{9D8B030D-6E8A-4147-A177-3AD203B41FA5}">
                      <a16:colId xmlns:a16="http://schemas.microsoft.com/office/drawing/2014/main" val="2732529621"/>
                    </a:ext>
                  </a:extLst>
                </a:gridCol>
                <a:gridCol w="5208240">
                  <a:extLst>
                    <a:ext uri="{9D8B030D-6E8A-4147-A177-3AD203B41FA5}">
                      <a16:colId xmlns:a16="http://schemas.microsoft.com/office/drawing/2014/main" val="83949529"/>
                    </a:ext>
                  </a:extLst>
                </a:gridCol>
              </a:tblGrid>
              <a:tr h="3884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291003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Georgia" panose="02040502050405020303" pitchFamily="18" charset="0"/>
                        </a:rPr>
                        <a:t>Грамота ДОУ №77 «Аистенок»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0711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121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234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72" y="116632"/>
            <a:ext cx="4343076" cy="61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81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71" y="0"/>
            <a:ext cx="9133329" cy="6849997"/>
          </a:xfr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299010"/>
              </p:ext>
            </p:extLst>
          </p:nvPr>
        </p:nvGraphicFramePr>
        <p:xfrm>
          <a:off x="255970" y="666105"/>
          <a:ext cx="8273362" cy="61009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9143">
                  <a:extLst>
                    <a:ext uri="{9D8B030D-6E8A-4147-A177-3AD203B41FA5}">
                      <a16:colId xmlns:a16="http://schemas.microsoft.com/office/drawing/2014/main" val="2111736408"/>
                    </a:ext>
                  </a:extLst>
                </a:gridCol>
                <a:gridCol w="6061673">
                  <a:extLst>
                    <a:ext uri="{9D8B030D-6E8A-4147-A177-3AD203B41FA5}">
                      <a16:colId xmlns:a16="http://schemas.microsoft.com/office/drawing/2014/main" val="1470038143"/>
                    </a:ext>
                  </a:extLst>
                </a:gridCol>
                <a:gridCol w="1392546">
                  <a:extLst>
                    <a:ext uri="{9D8B030D-6E8A-4147-A177-3AD203B41FA5}">
                      <a16:colId xmlns:a16="http://schemas.microsoft.com/office/drawing/2014/main" val="771018655"/>
                    </a:ext>
                  </a:extLst>
                </a:gridCol>
              </a:tblGrid>
              <a:tr h="401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151637"/>
                  </a:ext>
                </a:extLst>
              </a:tr>
              <a:tr h="2521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УРОВЕНЬ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002235"/>
                  </a:ext>
                </a:extLst>
              </a:tr>
              <a:tr h="2292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творческий «Лучшее новогоднее украшение»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546644"/>
                  </a:ext>
                </a:extLst>
              </a:tr>
              <a:tr h="2292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творческий «Рождественские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кружева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185541"/>
                  </a:ext>
                </a:extLst>
              </a:tr>
              <a:tr h="3896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творческий стенгазет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«День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Защитника Отечества»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78675"/>
                  </a:ext>
                </a:extLst>
              </a:tr>
              <a:tr h="2292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Творческий конкурс «Волшебница осень»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033011"/>
                  </a:ext>
                </a:extLst>
              </a:tr>
              <a:tr h="252136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5677"/>
                  </a:ext>
                </a:extLst>
              </a:tr>
              <a:tr h="2292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для педагогов «Методическая разработка»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422611"/>
                  </a:ext>
                </a:extLst>
              </a:tr>
              <a:tr h="2292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педагогов «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СанПин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детском саду»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677978"/>
                  </a:ext>
                </a:extLst>
              </a:tr>
              <a:tr h="3896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для педагогов «Федеральный государственный образовательный стандарт дошкольного образования»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540528"/>
                  </a:ext>
                </a:extLst>
              </a:tr>
              <a:tr h="2292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Профессиональный конкурс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«Есть такая профессия – Родину защищать!»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942468"/>
                  </a:ext>
                </a:extLst>
              </a:tr>
              <a:tr h="2292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Профессиональный конкурс «9 мая – День Победы в Великой Отечественной войне»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429128"/>
                  </a:ext>
                </a:extLst>
              </a:tr>
              <a:tr h="3896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для педагогов «Взаимодействие педагогов и родителей в процессе организации учебно-воспитательного процесса в соответствии с ФГОС»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777944"/>
                  </a:ext>
                </a:extLst>
              </a:tr>
              <a:tr h="3896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для педагогов «Методики обучения и воспитания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области дошкольного образования в свете реализации ФГОС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515525"/>
                  </a:ext>
                </a:extLst>
              </a:tr>
              <a:tr h="22921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МЕЖДУНАРОНЫЙ УРОВЕНЬ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45516"/>
                  </a:ext>
                </a:extLst>
              </a:tr>
              <a:tr h="2292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Художественный конкурс «Региональные Народные танцы»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05538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9118" y="69371"/>
            <a:ext cx="7547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профессиональных конкурсах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09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" name="Рисунок 9" descr="портфолио1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3406821" cy="4870115"/>
          </a:xfrm>
          <a:prstGeom prst="rect">
            <a:avLst/>
          </a:prstGeom>
        </p:spPr>
      </p:pic>
      <p:pic>
        <p:nvPicPr>
          <p:cNvPr id="11" name="Рисунок 10" descr="IMG_20190305_094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9582" y="116632"/>
            <a:ext cx="3445142" cy="4896544"/>
          </a:xfrm>
          <a:prstGeom prst="rect">
            <a:avLst/>
          </a:prstGeom>
        </p:spPr>
      </p:pic>
      <p:pic>
        <p:nvPicPr>
          <p:cNvPr id="12" name="Рисунок 11" descr="портфолио1 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7018" y="1736372"/>
            <a:ext cx="3528392" cy="5015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3" y="620688"/>
            <a:ext cx="3861615" cy="53104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01" y="682005"/>
            <a:ext cx="3810416" cy="5240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Screenshot_2018-02-17-15-12-54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7334" y="291278"/>
            <a:ext cx="3015429" cy="4238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2444"/>
            <a:ext cx="3069526" cy="4221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57" y="2212443"/>
            <a:ext cx="3066622" cy="422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21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0240"/>
            <a:ext cx="4032448" cy="5545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005631" cy="550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7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Рисунок 8" descr="п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788" y="620688"/>
            <a:ext cx="3834172" cy="5716820"/>
          </a:xfrm>
          <a:prstGeom prst="rect">
            <a:avLst/>
          </a:prstGeom>
        </p:spPr>
      </p:pic>
      <p:pic>
        <p:nvPicPr>
          <p:cNvPr id="10" name="Рисунок 9" descr="п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620074"/>
            <a:ext cx="3911352" cy="5729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519566"/>
              </p:ext>
            </p:extLst>
          </p:nvPr>
        </p:nvGraphicFramePr>
        <p:xfrm>
          <a:off x="395536" y="1396998"/>
          <a:ext cx="7776863" cy="47808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1994573146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3295185086"/>
                    </a:ext>
                  </a:extLst>
                </a:gridCol>
                <a:gridCol w="1728191">
                  <a:extLst>
                    <a:ext uri="{9D8B030D-6E8A-4147-A177-3AD203B41FA5}">
                      <a16:colId xmlns:a16="http://schemas.microsoft.com/office/drawing/2014/main" val="1638029978"/>
                    </a:ext>
                  </a:extLst>
                </a:gridCol>
              </a:tblGrid>
              <a:tr h="6020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Подтверждающий документ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988309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Экологический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 «Удивительное рядом»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Паспорт проекта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505412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Экологический проект «Покормите птиц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зимой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Паспорт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368109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Экологический проект «Маленькие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огородники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Паспорт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201776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«Мой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 в котором я живу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Паспорт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403710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Экологический проект «Откуда берутся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бабочки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Паспорт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713340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Детско-родительский проект «Книжки для малышки»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Паспорт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890571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«Кто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сказал, что ангелов не бывает?... Просто иногда у них нет крыльев, и тогда мы их называем мамами!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Паспорт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544881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«Сказка в гости к нам спешит»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Паспорт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503327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pPr algn="ctr"/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78606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35958" y="406113"/>
            <a:ext cx="507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24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/</a:t>
            </a:r>
            <a:endParaRPr lang="ru-RU"/>
          </a:p>
        </p:txBody>
      </p:sp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портфол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92696"/>
            <a:ext cx="2520280" cy="3746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7941" y="2274838"/>
            <a:ext cx="6358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Харченкова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Николаевна</a:t>
            </a:r>
          </a:p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№77 «Аистенок»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1018" y="846138"/>
            <a:ext cx="4148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8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11302" y="166462"/>
            <a:ext cx="5545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_20190216_1621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8049" y="962665"/>
            <a:ext cx="2016224" cy="2898220"/>
          </a:xfrm>
          <a:prstGeom prst="rect">
            <a:avLst/>
          </a:prstGeom>
        </p:spPr>
      </p:pic>
      <p:pic>
        <p:nvPicPr>
          <p:cNvPr id="7" name="Рисунок 6" descr="IMG_20190216_162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0314" y="4008812"/>
            <a:ext cx="1872208" cy="2673508"/>
          </a:xfrm>
          <a:prstGeom prst="rect">
            <a:avLst/>
          </a:prstGeom>
        </p:spPr>
      </p:pic>
      <p:pic>
        <p:nvPicPr>
          <p:cNvPr id="8" name="Рисунок 7" descr="портфолио1 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3896973"/>
            <a:ext cx="1985096" cy="2794455"/>
          </a:xfrm>
          <a:prstGeom prst="rect">
            <a:avLst/>
          </a:prstGeom>
        </p:spPr>
      </p:pic>
      <p:pic>
        <p:nvPicPr>
          <p:cNvPr id="10" name="Рисунок 9" descr="портфолио1 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21833" y="3896973"/>
            <a:ext cx="1900334" cy="2708920"/>
          </a:xfrm>
          <a:prstGeom prst="rect">
            <a:avLst/>
          </a:prstGeom>
        </p:spPr>
      </p:pic>
      <p:pic>
        <p:nvPicPr>
          <p:cNvPr id="9" name="Рисунок 8" descr="портфолио1 0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62746" y="962665"/>
            <a:ext cx="2088232" cy="2880320"/>
          </a:xfrm>
          <a:prstGeom prst="rect">
            <a:avLst/>
          </a:prstGeom>
        </p:spPr>
      </p:pic>
      <p:pic>
        <p:nvPicPr>
          <p:cNvPr id="13" name="Рисунок 12" descr="IMG_20190216_1619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4216769" y="1421390"/>
            <a:ext cx="2880318" cy="2016954"/>
          </a:xfrm>
          <a:prstGeom prst="rect">
            <a:avLst/>
          </a:prstGeom>
        </p:spPr>
      </p:pic>
      <p:pic>
        <p:nvPicPr>
          <p:cNvPr id="11" name="Рисунок 10" descr="IMG_20190317_20253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0470" y="998752"/>
            <a:ext cx="1984786" cy="2898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980728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Высшее. "Российский Университет Кооперации", 2019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 АНО ВО "МИСАО" Квалификация: Воспитатель дошкольной образовательной организации, 2017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 ДПО "ВГАППССС", Квалификация: Воспитатель детей дошкольного возраста с нарушениями речи.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208225"/>
            <a:ext cx="9228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года</a:t>
            </a:r>
          </a:p>
          <a:p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лет</a:t>
            </a:r>
          </a:p>
          <a:p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должности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лет</a:t>
            </a:r>
          </a:p>
          <a:p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Имеющаяся категория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</a:t>
            </a:r>
          </a:p>
        </p:txBody>
      </p:sp>
    </p:spTree>
    <p:extLst>
      <p:ext uri="{BB962C8B-B14F-4D97-AF65-F5344CB8AC3E}">
        <p14:creationId xmlns:p14="http://schemas.microsoft.com/office/powerpoint/2010/main" val="223358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IMG_20190216_155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200202" cy="3024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3970" y="1139887"/>
            <a:ext cx="41513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 об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диплом во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55577" y="2780929"/>
            <a:ext cx="3024334" cy="4176464"/>
          </a:xfrm>
          <a:prstGeom prst="rect">
            <a:avLst/>
          </a:prstGeom>
        </p:spPr>
      </p:pic>
      <p:pic>
        <p:nvPicPr>
          <p:cNvPr id="10" name="Рисунок 9" descr="IMG_20190302_1718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458974"/>
            <a:ext cx="4114800" cy="2922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314897" y="550707"/>
            <a:ext cx="6514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карта педагога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539893"/>
              </p:ext>
            </p:extLst>
          </p:nvPr>
        </p:nvGraphicFramePr>
        <p:xfrm>
          <a:off x="971600" y="1600201"/>
          <a:ext cx="6984776" cy="27069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05097">
                  <a:extLst>
                    <a:ext uri="{9D8B030D-6E8A-4147-A177-3AD203B41FA5}">
                      <a16:colId xmlns:a16="http://schemas.microsoft.com/office/drawing/2014/main" val="3943710480"/>
                    </a:ext>
                  </a:extLst>
                </a:gridCol>
                <a:gridCol w="5879679">
                  <a:extLst>
                    <a:ext uri="{9D8B030D-6E8A-4147-A177-3AD203B41FA5}">
                      <a16:colId xmlns:a16="http://schemas.microsoft.com/office/drawing/2014/main" val="51010388"/>
                    </a:ext>
                  </a:extLst>
                </a:gridCol>
              </a:tblGrid>
              <a:tr h="25626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033212"/>
                  </a:ext>
                </a:extLst>
              </a:tr>
              <a:tr h="3659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01.02.2008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Воспитатель Муниципального дошкольного образовательного учреждения общеразвивающего вида детский сад №62 «Жемчужинка»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755492"/>
                  </a:ext>
                </a:extLst>
              </a:tr>
              <a:tr h="4324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24.12.2008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Присвоена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II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-я квалификационная категория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657743"/>
                  </a:ext>
                </a:extLst>
              </a:tr>
              <a:tr h="63435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01.09.2017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Воспитатель Муниципального дошкольного образовательного учреждения детский сад №77 «Аистенок»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858176"/>
                  </a:ext>
                </a:extLst>
              </a:tr>
              <a:tr h="4065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08.05.2018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Присвоена первая квалификационная категория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092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149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349997" y="550707"/>
            <a:ext cx="6444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квалификации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88375"/>
              </p:ext>
            </p:extLst>
          </p:nvPr>
        </p:nvGraphicFramePr>
        <p:xfrm>
          <a:off x="683568" y="1411551"/>
          <a:ext cx="7776864" cy="50417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722217006"/>
                    </a:ext>
                  </a:extLst>
                </a:gridCol>
                <a:gridCol w="4796998">
                  <a:extLst>
                    <a:ext uri="{9D8B030D-6E8A-4147-A177-3AD203B41FA5}">
                      <a16:colId xmlns:a16="http://schemas.microsoft.com/office/drawing/2014/main" val="2485240428"/>
                    </a:ext>
                  </a:extLst>
                </a:gridCol>
                <a:gridCol w="1683722">
                  <a:extLst>
                    <a:ext uri="{9D8B030D-6E8A-4147-A177-3AD203B41FA5}">
                      <a16:colId xmlns:a16="http://schemas.microsoft.com/office/drawing/2014/main" val="3708437760"/>
                    </a:ext>
                  </a:extLst>
                </a:gridCol>
              </a:tblGrid>
              <a:tr h="6277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прохождения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курсов повышения квалификации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830033"/>
                  </a:ext>
                </a:extLst>
              </a:tr>
              <a:tr h="6476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«Теория и технология развития социальных и эмоциональных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компетенций у детей дошкольного возраста», Академия Социального Управления, г. Москва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часа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184934"/>
                  </a:ext>
                </a:extLst>
              </a:tr>
              <a:tr h="6476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«Воспитатель детей дошкольного возраста с нарушениями речи» </a:t>
                      </a:r>
                      <a:r>
                        <a:rPr lang="ru-RU" sz="1400" i="1" dirty="0" smtClean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АНО ДПО «ВГАППССС»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 часов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130417"/>
                  </a:ext>
                </a:extLst>
              </a:tr>
              <a:tr h="8364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«Основы здорового питания для дошкольников» ФБУН «Новосибирский научно-исследовательский институт гигиены»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часов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293374"/>
                  </a:ext>
                </a:extLst>
              </a:tr>
              <a:tr h="10253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«Профилактика гриппа и ОРВИ, в том числе новой коронавирусной инфекции (COVID-19)», ООО «Центр инновационного образования и воспитания» «Единый урок» 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36 часов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152375"/>
                  </a:ext>
                </a:extLst>
              </a:tr>
              <a:tr h="83649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«Коррекционная педагогика и особенности образования и воспитания детей с ОВЗ»,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ООО «Центр инвалидного образования и воспитания», «Единый урок»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часа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421570"/>
                  </a:ext>
                </a:extLst>
              </a:tr>
              <a:tr h="336531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45897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614" y="-590073"/>
            <a:ext cx="3353333" cy="4611491"/>
          </a:xfrm>
          <a:prstGeom prst="rect">
            <a:avLst/>
          </a:prstGeom>
        </p:spPr>
      </p:pic>
      <p:pic>
        <p:nvPicPr>
          <p:cNvPr id="10" name="Рисунок 9" descr="IMG_20190217_2253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808864"/>
            <a:ext cx="3686753" cy="52756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5" y="3446674"/>
            <a:ext cx="4608908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047183" cy="57267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9013"/>
            <a:ext cx="4178325" cy="57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91_html_c4d85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061878"/>
              </p:ext>
            </p:extLst>
          </p:nvPr>
        </p:nvGraphicFramePr>
        <p:xfrm>
          <a:off x="503548" y="1556792"/>
          <a:ext cx="8136904" cy="2419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92744">
                  <a:extLst>
                    <a:ext uri="{9D8B030D-6E8A-4147-A177-3AD203B41FA5}">
                      <a16:colId xmlns:a16="http://schemas.microsoft.com/office/drawing/2014/main" val="2150468875"/>
                    </a:ext>
                  </a:extLst>
                </a:gridCol>
                <a:gridCol w="5884020">
                  <a:extLst>
                    <a:ext uri="{9D8B030D-6E8A-4147-A177-3AD203B41FA5}">
                      <a16:colId xmlns:a16="http://schemas.microsoft.com/office/drawing/2014/main" val="2624783698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3902058581"/>
                    </a:ext>
                  </a:extLst>
                </a:gridCol>
              </a:tblGrid>
              <a:tr h="9838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мероприятия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участия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35477"/>
                  </a:ext>
                </a:extLst>
              </a:tr>
              <a:tr h="7041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09.12.2021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ОМО по ИЗО: Открытое занятие по художественно-эстетическому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развитию с детьми дошкольного возраста «Новогоднее угощение». Техника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миллефиори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399800"/>
                  </a:ext>
                </a:extLst>
              </a:tr>
              <a:tr h="7041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09.12.2021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ОМО по ИЗО: Мастер-класс для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педагогов «Изготовление пластилина своими руками в домашних условиях»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1985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68369" y="550707"/>
            <a:ext cx="6207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методической работе</a:t>
            </a:r>
          </a:p>
        </p:txBody>
      </p:sp>
    </p:spTree>
    <p:extLst>
      <p:ext uri="{BB962C8B-B14F-4D97-AF65-F5344CB8AC3E}">
        <p14:creationId xmlns:p14="http://schemas.microsoft.com/office/powerpoint/2010/main" val="8628850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602</Words>
  <Application>Microsoft Office PowerPoint</Application>
  <PresentationFormat>Экран (4:3)</PresentationFormat>
  <Paragraphs>136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Georgia</vt:lpstr>
      <vt:lpstr>Times New Roman</vt:lpstr>
      <vt:lpstr>Тема Office</vt:lpstr>
      <vt:lpstr>Презентация PowerPoint</vt:lpstr>
      <vt:lpstr>/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Дима</cp:lastModifiedBy>
  <cp:revision>66</cp:revision>
  <dcterms:created xsi:type="dcterms:W3CDTF">2019-02-16T11:51:58Z</dcterms:created>
  <dcterms:modified xsi:type="dcterms:W3CDTF">2022-02-13T13:20:59Z</dcterms:modified>
</cp:coreProperties>
</file>