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</p:sldMasterIdLst>
  <p:sldIdLst>
    <p:sldId id="256" r:id="rId2"/>
    <p:sldId id="262" r:id="rId3"/>
    <p:sldId id="260" r:id="rId4"/>
    <p:sldId id="257" r:id="rId5"/>
    <p:sldId id="265" r:id="rId6"/>
    <p:sldId id="263" r:id="rId7"/>
    <p:sldId id="258" r:id="rId8"/>
    <p:sldId id="266" r:id="rId9"/>
    <p:sldId id="271" r:id="rId10"/>
    <p:sldId id="272" r:id="rId11"/>
    <p:sldId id="273" r:id="rId12"/>
    <p:sldId id="270" r:id="rId13"/>
    <p:sldId id="268" r:id="rId14"/>
    <p:sldId id="269" r:id="rId15"/>
    <p:sldId id="267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56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04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094940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908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9437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3187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2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169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0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571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02002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99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5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074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06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49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92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pencil-pn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pt/l%C3%A1pis-red-desenho-escola-32202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vodneva.blogspot.com/2013/01/blog-post.html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3" Type="http://schemas.openxmlformats.org/officeDocument/2006/relationships/hyperlink" Target="http://razviv.mobkot.ru/2017/05/05/ulitka-iz-pugovits/" TargetMode="External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hyperlink" Target="https://creativecommons.org/licenses/by/3.0/" TargetMode="External"/><Relationship Id="rId9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rnegieknowledgenetwork.org/briefs/value-added/value-added-stability/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A03661-8B4D-4206-BA4C-EA69603B1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5344" y="1828799"/>
            <a:ext cx="6233020" cy="328009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FF0000"/>
                </a:solidFill>
                <a:latin typeface="Monotype Corsiva" panose="03010101010201010101" pitchFamily="66" charset="0"/>
              </a:rPr>
              <a:t>Художественный труд- как способ развития творческих способностей у дошкольников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8150227-568B-4038-8260-B6CF1D68E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2757" y="5936004"/>
            <a:ext cx="6157520" cy="61674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accent3">
                    <a:lumMod val="75000"/>
                  </a:schemeClr>
                </a:solidFill>
              </a:rPr>
              <a:t>Подготовила воспитатель Даниленко Н.А.</a:t>
            </a:r>
          </a:p>
        </p:txBody>
      </p:sp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EC6355F-DC2B-445E-938D-7C80FA5D9108}"/>
              </a:ext>
            </a:extLst>
          </p:cNvPr>
          <p:cNvSpPr txBox="1">
            <a:spLocks/>
          </p:cNvSpPr>
          <p:nvPr/>
        </p:nvSpPr>
        <p:spPr>
          <a:xfrm>
            <a:off x="411061" y="299359"/>
            <a:ext cx="8506436" cy="616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>
                <a:solidFill>
                  <a:schemeClr val="accent3">
                    <a:lumMod val="75000"/>
                  </a:schemeClr>
                </a:solidFill>
              </a:rPr>
              <a:t>Муниципальное бюджетное общеобразовательное учреждение детский сад №77 «Аистенок» </a:t>
            </a:r>
          </a:p>
        </p:txBody>
      </p:sp>
      <p:pic>
        <p:nvPicPr>
          <p:cNvPr id="6" name="Рисунок 5" descr="Изображение выглядит как карандаш, письменная принадлежность, канцелярские 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0460FF8F-C000-4879-B282-F4FE04A7A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16200000">
            <a:off x="4849969" y="2526216"/>
            <a:ext cx="6233018" cy="235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489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9988246-5D05-4358-9F9F-B72896A11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19" y="2764283"/>
            <a:ext cx="2828056" cy="3770741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241A9CF3-6050-4CAA-897B-6FDD84A93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472" y="3582600"/>
            <a:ext cx="5248753" cy="29524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908ABA9-F33A-4ADC-B201-A8471E911D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2"/>
          <a:stretch/>
        </p:blipFill>
        <p:spPr>
          <a:xfrm>
            <a:off x="3755472" y="125523"/>
            <a:ext cx="5214390" cy="314987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92411BB-31A7-4ED7-A013-6B635B7E8B93}"/>
              </a:ext>
            </a:extLst>
          </p:cNvPr>
          <p:cNvSpPr txBox="1"/>
          <p:nvPr/>
        </p:nvSpPr>
        <p:spPr>
          <a:xfrm>
            <a:off x="3842159" y="3259016"/>
            <a:ext cx="457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МОЖНО РИСОВАТЬ И НА ОКНЕ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C5A89C-DAD6-4E3A-8CB7-AE3B6D91A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230" y="142631"/>
            <a:ext cx="1844919" cy="245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21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805A99-071A-42F1-A01E-1F37AC797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794" y="168640"/>
            <a:ext cx="2115559" cy="2820746"/>
          </a:xfrm>
          <a:prstGeom prst="rect">
            <a:avLst/>
          </a:prstGeom>
        </p:spPr>
      </p:pic>
      <p:pic>
        <p:nvPicPr>
          <p:cNvPr id="5" name="Рисунок 4" descr="Изображение выглядит как человек, внутренний, мальчик&#10;&#10;Автоматически созданное описание">
            <a:extLst>
              <a:ext uri="{FF2B5EF4-FFF2-40B4-BE49-F238E27FC236}">
                <a16:creationId xmlns:a16="http://schemas.microsoft.com/office/drawing/2014/main" id="{FB747E1E-A6AB-4BB2-8FF0-A141691E6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6545" y="168640"/>
            <a:ext cx="3760994" cy="2820746"/>
          </a:xfrm>
          <a:prstGeom prst="rect">
            <a:avLst/>
          </a:prstGeom>
        </p:spPr>
      </p:pic>
      <p:pic>
        <p:nvPicPr>
          <p:cNvPr id="8" name="Рисунок 7" descr="Изображение выглядит как ребенок, внутренний, человек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4B1DCCE4-B3C5-47FA-B8DD-915312DDCC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127"/>
          <a:stretch/>
        </p:blipFill>
        <p:spPr>
          <a:xfrm>
            <a:off x="600794" y="3429000"/>
            <a:ext cx="2115559" cy="3143566"/>
          </a:xfrm>
          <a:prstGeom prst="rect">
            <a:avLst/>
          </a:prstGeom>
        </p:spPr>
      </p:pic>
      <p:pic>
        <p:nvPicPr>
          <p:cNvPr id="12" name="Рисунок 11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FA344B1E-B548-4AF3-872F-C0E48C472B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655544" y="2281580"/>
            <a:ext cx="3040720" cy="54057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A2702CA-9564-49DC-9759-9B47114215FC}"/>
              </a:ext>
            </a:extLst>
          </p:cNvPr>
          <p:cNvSpPr txBox="1"/>
          <p:nvPr/>
        </p:nvSpPr>
        <p:spPr>
          <a:xfrm>
            <a:off x="243281" y="3055364"/>
            <a:ext cx="8263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ТВОРИМ ИЗ ЯИЧНОЙ СКОРЛУПЫ, ЦВЕТНОГО ТЕСТА И ИЗ КОРОБОЧЕК</a:t>
            </a:r>
          </a:p>
        </p:txBody>
      </p:sp>
    </p:spTree>
    <p:extLst>
      <p:ext uri="{BB962C8B-B14F-4D97-AF65-F5344CB8AC3E}">
        <p14:creationId xmlns:p14="http://schemas.microsoft.com/office/powerpoint/2010/main" val="183373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A46812F-E8EB-40A3-A115-6B094779E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02921"/>
            <a:ext cx="2310934" cy="30225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90FB70-065A-434A-961F-6E2EF9418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7281" y="220367"/>
            <a:ext cx="3867116" cy="29003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FB5E14-92E1-411B-A2B4-3397E1328C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8632" y="3657601"/>
            <a:ext cx="2279650" cy="3039534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C5619DF-54AA-4BC4-B42E-2513ACE79B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108" y="3657601"/>
            <a:ext cx="2279650" cy="303953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504477E-6055-4972-BB66-4A4A96C425D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949" r="8769"/>
          <a:stretch/>
        </p:blipFill>
        <p:spPr>
          <a:xfrm rot="16200000">
            <a:off x="843593" y="3499786"/>
            <a:ext cx="2248251" cy="36880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BFA3504-89B4-4D5D-B377-84871D27C64C}"/>
              </a:ext>
            </a:extLst>
          </p:cNvPr>
          <p:cNvSpPr txBox="1"/>
          <p:nvPr/>
        </p:nvSpPr>
        <p:spPr>
          <a:xfrm>
            <a:off x="201336" y="3209233"/>
            <a:ext cx="82631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РИСУЕМ СОЛЬЮ, БЛЕСТКАМИ И ФЛОМАСТЕРАМИ НА ВАТНЫХ ДИСКАХ</a:t>
            </a:r>
          </a:p>
        </p:txBody>
      </p:sp>
    </p:spTree>
    <p:extLst>
      <p:ext uri="{BB962C8B-B14F-4D97-AF65-F5344CB8AC3E}">
        <p14:creationId xmlns:p14="http://schemas.microsoft.com/office/powerpoint/2010/main" val="2661257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85A363B-7F77-4911-8837-DBB49A17ED03}"/>
              </a:ext>
            </a:extLst>
          </p:cNvPr>
          <p:cNvSpPr txBox="1"/>
          <p:nvPr/>
        </p:nvSpPr>
        <p:spPr>
          <a:xfrm>
            <a:off x="834702" y="206875"/>
            <a:ext cx="788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СОВЕТЫ ПЕДАГОГА</a:t>
            </a:r>
          </a:p>
        </p:txBody>
      </p:sp>
      <p:sp>
        <p:nvSpPr>
          <p:cNvPr id="4" name="Двойная волна 3">
            <a:extLst>
              <a:ext uri="{FF2B5EF4-FFF2-40B4-BE49-F238E27FC236}">
                <a16:creationId xmlns:a16="http://schemas.microsoft.com/office/drawing/2014/main" id="{E72D6312-2AA6-435B-B21C-9C73C984BB45}"/>
              </a:ext>
            </a:extLst>
          </p:cNvPr>
          <p:cNvSpPr/>
          <p:nvPr/>
        </p:nvSpPr>
        <p:spPr>
          <a:xfrm>
            <a:off x="1182844" y="576207"/>
            <a:ext cx="7189365" cy="111573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поощрять ребенка за самостоятельные мысли и действия (развитие собственного «я») </a:t>
            </a:r>
            <a:endParaRPr lang="ru-RU" dirty="0"/>
          </a:p>
        </p:txBody>
      </p:sp>
      <p:sp>
        <p:nvSpPr>
          <p:cNvPr id="5" name="Двойная волна 4">
            <a:extLst>
              <a:ext uri="{FF2B5EF4-FFF2-40B4-BE49-F238E27FC236}">
                <a16:creationId xmlns:a16="http://schemas.microsoft.com/office/drawing/2014/main" id="{A577D1CB-4DE8-42E2-BC6E-24139E2AFE61}"/>
              </a:ext>
            </a:extLst>
          </p:cNvPr>
          <p:cNvSpPr/>
          <p:nvPr/>
        </p:nvSpPr>
        <p:spPr>
          <a:xfrm>
            <a:off x="1182844" y="2484655"/>
            <a:ext cx="7189365" cy="980112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уважать точку зрения воспитанника, как творца, как художника, какой бы она ни была – не подавлять ее собственным мнением</a:t>
            </a:r>
            <a:endParaRPr lang="ru-RU" dirty="0"/>
          </a:p>
        </p:txBody>
      </p:sp>
      <p:sp>
        <p:nvSpPr>
          <p:cNvPr id="6" name="Двойная волна 5">
            <a:extLst>
              <a:ext uri="{FF2B5EF4-FFF2-40B4-BE49-F238E27FC236}">
                <a16:creationId xmlns:a16="http://schemas.microsoft.com/office/drawing/2014/main" id="{8CA1B592-A37A-477C-82B4-8FCC3F557F7C}"/>
              </a:ext>
            </a:extLst>
          </p:cNvPr>
          <p:cNvSpPr/>
          <p:nvPr/>
        </p:nvSpPr>
        <p:spPr>
          <a:xfrm>
            <a:off x="1182844" y="3529028"/>
            <a:ext cx="7189365" cy="980111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творить и играть вместе с детьми, рядом, иногда меняться ролями не навязывать свою идею</a:t>
            </a:r>
            <a:endParaRPr lang="ru-RU" dirty="0"/>
          </a:p>
        </p:txBody>
      </p:sp>
      <p:sp>
        <p:nvSpPr>
          <p:cNvPr id="7" name="Двойная волна 6">
            <a:extLst>
              <a:ext uri="{FF2B5EF4-FFF2-40B4-BE49-F238E27FC236}">
                <a16:creationId xmlns:a16="http://schemas.microsoft.com/office/drawing/2014/main" id="{CF1C3EDF-F9F5-4A09-B223-E107BFCEEAC2}"/>
              </a:ext>
            </a:extLst>
          </p:cNvPr>
          <p:cNvSpPr/>
          <p:nvPr/>
        </p:nvSpPr>
        <p:spPr>
          <a:xfrm>
            <a:off x="1182844" y="4573400"/>
            <a:ext cx="7189365" cy="111573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пытаться понять логику творческого воображения ребенка вносить разнообразие в занятия, используя свои методические разработки, рекомендации </a:t>
            </a:r>
            <a:endParaRPr lang="ru-RU" dirty="0"/>
          </a:p>
        </p:txBody>
      </p:sp>
      <p:sp>
        <p:nvSpPr>
          <p:cNvPr id="8" name="Двойная волна 7">
            <a:extLst>
              <a:ext uri="{FF2B5EF4-FFF2-40B4-BE49-F238E27FC236}">
                <a16:creationId xmlns:a16="http://schemas.microsoft.com/office/drawing/2014/main" id="{D1EF2B7C-E4FF-4480-A813-2BA00A2DEE4C}"/>
              </a:ext>
            </a:extLst>
          </p:cNvPr>
          <p:cNvSpPr/>
          <p:nvPr/>
        </p:nvSpPr>
        <p:spPr>
          <a:xfrm>
            <a:off x="1182846" y="5738070"/>
            <a:ext cx="7189365" cy="980111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создавать ситуацию в педагогическом процессе, провоцирующую ребенка к творчеству</a:t>
            </a:r>
            <a:endParaRPr lang="ru-RU" dirty="0"/>
          </a:p>
        </p:txBody>
      </p:sp>
      <p:sp>
        <p:nvSpPr>
          <p:cNvPr id="9" name="Двойная волна 8">
            <a:extLst>
              <a:ext uri="{FF2B5EF4-FFF2-40B4-BE49-F238E27FC236}">
                <a16:creationId xmlns:a16="http://schemas.microsoft.com/office/drawing/2014/main" id="{8865ACC7-984A-4CD4-802F-51C53FD21B5B}"/>
              </a:ext>
            </a:extLst>
          </p:cNvPr>
          <p:cNvSpPr/>
          <p:nvPr/>
        </p:nvSpPr>
        <p:spPr>
          <a:xfrm>
            <a:off x="1182844" y="1736844"/>
            <a:ext cx="7189365" cy="713465"/>
          </a:xfrm>
          <a:prstGeom prst="doubleWav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444444"/>
                </a:solidFill>
                <a:latin typeface="Open Sans"/>
              </a:rPr>
              <a:t>не мешать желанию ребенка сделать что-то по-своему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404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: влево 1">
            <a:extLst>
              <a:ext uri="{FF2B5EF4-FFF2-40B4-BE49-F238E27FC236}">
                <a16:creationId xmlns:a16="http://schemas.microsoft.com/office/drawing/2014/main" id="{9F9ADF65-5FBB-4DE2-827C-31EDCB928D93}"/>
              </a:ext>
            </a:extLst>
          </p:cNvPr>
          <p:cNvSpPr/>
          <p:nvPr/>
        </p:nvSpPr>
        <p:spPr>
          <a:xfrm>
            <a:off x="1409351" y="799859"/>
            <a:ext cx="6946084" cy="2111122"/>
          </a:xfrm>
          <a:prstGeom prst="lef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«Принуждение – враг творчества»</a:t>
            </a:r>
            <a:br>
              <a:rPr lang="ru-RU" sz="2400" b="1">
                <a:solidFill>
                  <a:srgbClr val="FF0000"/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</a:br>
            <a:endParaRPr lang="ru-RU" sz="2400" b="1">
              <a:solidFill>
                <a:srgbClr val="FF0000"/>
              </a:solidFill>
              <a:latin typeface="Monotype Corsiva" panose="03010101010201010101" pitchFamily="66" charset="0"/>
              <a:cs typeface="Arial" panose="020B0604020202020204" pitchFamily="34" charset="0"/>
            </a:endParaRPr>
          </a:p>
          <a:p>
            <a:pPr algn="ctr"/>
            <a:endParaRPr lang="ru-RU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5" name="Стрелка: вправо 4">
            <a:extLst>
              <a:ext uri="{FF2B5EF4-FFF2-40B4-BE49-F238E27FC236}">
                <a16:creationId xmlns:a16="http://schemas.microsoft.com/office/drawing/2014/main" id="{CE2B51D2-0E05-4133-B6EA-6B32681BF8EB}"/>
              </a:ext>
            </a:extLst>
          </p:cNvPr>
          <p:cNvSpPr/>
          <p:nvPr/>
        </p:nvSpPr>
        <p:spPr>
          <a:xfrm>
            <a:off x="1526796" y="3187816"/>
            <a:ext cx="7105476" cy="3473043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«…Мир будет счастлив только тогда, когда у каждого человека будет душа художника. </a:t>
            </a:r>
          </a:p>
          <a:p>
            <a:pPr algn="ctr"/>
            <a:r>
              <a:rPr lang="ru-RU" sz="2400" b="1" i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Иначе говоря, когда каждый будет находить радость в своем труде.»         </a:t>
            </a:r>
          </a:p>
          <a:p>
            <a:pPr algn="r"/>
            <a:r>
              <a:rPr lang="ru-RU" b="0" i="0">
                <a:solidFill>
                  <a:srgbClr val="FF0000"/>
                </a:solidFill>
                <a:effectLst/>
                <a:latin typeface="Monotype Corsiva" panose="03010101010201010101" pitchFamily="66" charset="0"/>
              </a:rPr>
              <a:t>Роден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BEA5C4-799C-4E13-8198-0515655A4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976126">
            <a:off x="7373924" y="514485"/>
            <a:ext cx="847288" cy="157371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8E4950B1-F5E8-43B8-85F9-506549FB31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4532453">
            <a:off x="7994886" y="5317343"/>
            <a:ext cx="561709" cy="104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410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7156AF7-3463-490B-B589-CECFE66530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b="3981"/>
          <a:stretch/>
        </p:blipFill>
        <p:spPr>
          <a:xfrm>
            <a:off x="2517920" y="767419"/>
            <a:ext cx="5543900" cy="532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08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EE1782-4F52-4A97-9144-B4F71C49711F}"/>
              </a:ext>
            </a:extLst>
          </p:cNvPr>
          <p:cNvSpPr txBox="1"/>
          <p:nvPr/>
        </p:nvSpPr>
        <p:spPr>
          <a:xfrm>
            <a:off x="1761688" y="531194"/>
            <a:ext cx="618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АКТУАЛЬНОСТЬ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112E86E-72DC-4662-9D64-03EB65ACA7A4}"/>
              </a:ext>
            </a:extLst>
          </p:cNvPr>
          <p:cNvSpPr/>
          <p:nvPr/>
        </p:nvSpPr>
        <p:spPr>
          <a:xfrm>
            <a:off x="1619076" y="1082180"/>
            <a:ext cx="6635691" cy="25334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Развивая творческий потенциал с раннего детства, мы не только совершенствуем познавательные процессы и способности к творчеству, но и формируем личность ребенка.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Open Sans"/>
              </a:rPr>
              <a:t>Очень важно знакомить ребенка с окружающей действительностью, чтобы он мог увидеть, понять ее и изобразить, оперируя образами и создавая на их основе новые.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4968B8CE-9FDE-474E-B540-3ABB7E2F1D2D}"/>
              </a:ext>
            </a:extLst>
          </p:cNvPr>
          <p:cNvSpPr/>
          <p:nvPr/>
        </p:nvSpPr>
        <p:spPr>
          <a:xfrm>
            <a:off x="1484851" y="4269996"/>
            <a:ext cx="7164199" cy="1593909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ХУДОЖЕСТВЕННЫЙ ТРУД –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умение увидеть и дать не нужным вещам вторую жизнь.</a:t>
            </a:r>
          </a:p>
          <a:p>
            <a:pPr algn="ctr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657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91FB1CE-A252-4E95-B331-1637FD302995}"/>
              </a:ext>
            </a:extLst>
          </p:cNvPr>
          <p:cNvSpPr/>
          <p:nvPr/>
        </p:nvSpPr>
        <p:spPr>
          <a:xfrm>
            <a:off x="2776756" y="1493239"/>
            <a:ext cx="6082018" cy="46223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Совершенствовать и углублять изобразительные навыки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Способствовать раскрытию творческого потенциала ребёнка, используя в работе различные техники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Обучать приёмам нетрадиционным способам техники с использованием различных материалов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Развивать мелкую моторику рук и тактильное восприятие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Подводить детей к созданию выразительного образа при изображении предметов и явлений окружающей действительности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Воспитывать культуру деятельности, формировать навыки сотрудничества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Формировать эстетическое отношение к окружающему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Воспитывать художественный вкус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3FD90-FD66-441C-BB9D-7B83C46DFBE2}"/>
              </a:ext>
            </a:extLst>
          </p:cNvPr>
          <p:cNvSpPr txBox="1"/>
          <p:nvPr/>
        </p:nvSpPr>
        <p:spPr>
          <a:xfrm>
            <a:off x="3145871" y="438915"/>
            <a:ext cx="4764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0" i="0" dirty="0">
                <a:solidFill>
                  <a:srgbClr val="3B3835"/>
                </a:solidFill>
                <a:effectLst/>
                <a:latin typeface="Helvetica Neue"/>
              </a:rPr>
              <a:t> развивать творческие способности детей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C7F7199E-8C6A-4342-A133-E5A109B16AD1}"/>
              </a:ext>
            </a:extLst>
          </p:cNvPr>
          <p:cNvSpPr/>
          <p:nvPr/>
        </p:nvSpPr>
        <p:spPr>
          <a:xfrm>
            <a:off x="285226" y="438915"/>
            <a:ext cx="2332140" cy="4865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C924BDC-DA3C-4511-B6C2-E474C11773C5}"/>
              </a:ext>
            </a:extLst>
          </p:cNvPr>
          <p:cNvSpPr/>
          <p:nvPr/>
        </p:nvSpPr>
        <p:spPr>
          <a:xfrm>
            <a:off x="285226" y="1493239"/>
            <a:ext cx="2332140" cy="48656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</a:p>
        </p:txBody>
      </p:sp>
    </p:spTree>
    <p:extLst>
      <p:ext uri="{BB962C8B-B14F-4D97-AF65-F5344CB8AC3E}">
        <p14:creationId xmlns:p14="http://schemas.microsoft.com/office/powerpoint/2010/main" val="1094799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9EC6355F-DC2B-445E-938D-7C80FA5D9108}"/>
              </a:ext>
            </a:extLst>
          </p:cNvPr>
          <p:cNvSpPr txBox="1">
            <a:spLocks/>
          </p:cNvSpPr>
          <p:nvPr/>
        </p:nvSpPr>
        <p:spPr>
          <a:xfrm>
            <a:off x="411061" y="299359"/>
            <a:ext cx="8506436" cy="6167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5C5A5D-AC7E-460C-A26F-CB606F974462}"/>
              </a:ext>
            </a:extLst>
          </p:cNvPr>
          <p:cNvSpPr txBox="1"/>
          <p:nvPr/>
        </p:nvSpPr>
        <p:spPr>
          <a:xfrm>
            <a:off x="1258349" y="228287"/>
            <a:ext cx="6182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ДОШКОЛЬНЫЙ ВОЗРАСТ –</a:t>
            </a:r>
            <a:b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ФУНДАМЕНТ ТВОРЧЕСКОГО ПОТЕНЦИАЛА</a:t>
            </a:r>
            <a:endParaRPr lang="ru-RU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везда: 7 точек 9">
            <a:extLst>
              <a:ext uri="{FF2B5EF4-FFF2-40B4-BE49-F238E27FC236}">
                <a16:creationId xmlns:a16="http://schemas.microsoft.com/office/drawing/2014/main" id="{0DA2F2C6-7248-4093-8C9E-D6F491F39AE4}"/>
              </a:ext>
            </a:extLst>
          </p:cNvPr>
          <p:cNvSpPr/>
          <p:nvPr/>
        </p:nvSpPr>
        <p:spPr>
          <a:xfrm>
            <a:off x="493902" y="1753578"/>
            <a:ext cx="2718732" cy="2578776"/>
          </a:xfrm>
          <a:prstGeom prst="star7">
            <a:avLst>
              <a:gd name="adj" fmla="val 36147"/>
              <a:gd name="hf" fmla="val 102572"/>
              <a:gd name="vf" fmla="val 10521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инициативные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876508E-E760-4BF4-933B-6194A5F2DDA6}"/>
              </a:ext>
            </a:extLst>
          </p:cNvPr>
          <p:cNvSpPr/>
          <p:nvPr/>
        </p:nvSpPr>
        <p:spPr>
          <a:xfrm>
            <a:off x="2218888" y="1269076"/>
            <a:ext cx="4471332" cy="4731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3B38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ОБЩЕСТВУ НУЖНЫ ЛИЧНОСТИ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Звезда: 7 точек 14">
            <a:extLst>
              <a:ext uri="{FF2B5EF4-FFF2-40B4-BE49-F238E27FC236}">
                <a16:creationId xmlns:a16="http://schemas.microsoft.com/office/drawing/2014/main" id="{93CF051A-3ABF-4E32-8D95-74BFD69806D0}"/>
              </a:ext>
            </a:extLst>
          </p:cNvPr>
          <p:cNvSpPr/>
          <p:nvPr/>
        </p:nvSpPr>
        <p:spPr>
          <a:xfrm>
            <a:off x="1853268" y="4064336"/>
            <a:ext cx="2718732" cy="2578776"/>
          </a:xfrm>
          <a:prstGeom prst="star7">
            <a:avLst>
              <a:gd name="adj" fmla="val 36765"/>
              <a:gd name="hf" fmla="val 102572"/>
              <a:gd name="vf" fmla="val 10521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способные нестандартно мыслить</a:t>
            </a:r>
          </a:p>
          <a:p>
            <a:pPr algn="ctr"/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6" name="Звезда: 7 точек 15">
            <a:extLst>
              <a:ext uri="{FF2B5EF4-FFF2-40B4-BE49-F238E27FC236}">
                <a16:creationId xmlns:a16="http://schemas.microsoft.com/office/drawing/2014/main" id="{52D497DF-891B-435D-9225-A17F292F5819}"/>
              </a:ext>
            </a:extLst>
          </p:cNvPr>
          <p:cNvSpPr/>
          <p:nvPr/>
        </p:nvSpPr>
        <p:spPr>
          <a:xfrm>
            <a:off x="4697136" y="4064336"/>
            <a:ext cx="2718732" cy="2578776"/>
          </a:xfrm>
          <a:prstGeom prst="star7">
            <a:avLst>
              <a:gd name="adj" fmla="val 37384"/>
              <a:gd name="hf" fmla="val 102572"/>
              <a:gd name="vf" fmla="val 105210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готовые к активности творческого характера</a:t>
            </a:r>
          </a:p>
        </p:txBody>
      </p:sp>
      <p:sp>
        <p:nvSpPr>
          <p:cNvPr id="17" name="Звезда: 7 точек 16">
            <a:extLst>
              <a:ext uri="{FF2B5EF4-FFF2-40B4-BE49-F238E27FC236}">
                <a16:creationId xmlns:a16="http://schemas.microsoft.com/office/drawing/2014/main" id="{61E9601F-BD2E-4150-902C-DD13F673CA02}"/>
              </a:ext>
            </a:extLst>
          </p:cNvPr>
          <p:cNvSpPr/>
          <p:nvPr/>
        </p:nvSpPr>
        <p:spPr>
          <a:xfrm>
            <a:off x="6324600" y="1700448"/>
            <a:ext cx="2718732" cy="2578776"/>
          </a:xfrm>
          <a:prstGeom prst="star7">
            <a:avLst>
              <a:gd name="adj" fmla="val 36147"/>
              <a:gd name="hf" fmla="val 102572"/>
              <a:gd name="vf" fmla="val 105210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создающие креативные продукты своей деятельности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8E51C9F1-E072-4DBE-97D3-EDCAEC4F809C}"/>
              </a:ext>
            </a:extLst>
          </p:cNvPr>
          <p:cNvCxnSpPr/>
          <p:nvPr/>
        </p:nvCxnSpPr>
        <p:spPr>
          <a:xfrm flipH="1">
            <a:off x="2919369" y="1912690"/>
            <a:ext cx="1535185" cy="9815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3667A031-80B9-4456-8B46-3778191E8886}"/>
              </a:ext>
            </a:extLst>
          </p:cNvPr>
          <p:cNvCxnSpPr>
            <a:cxnSpLocks/>
          </p:cNvCxnSpPr>
          <p:nvPr/>
        </p:nvCxnSpPr>
        <p:spPr>
          <a:xfrm>
            <a:off x="4697136" y="1935415"/>
            <a:ext cx="1029049" cy="2396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Прямая со стрелкой 20">
            <a:extLst>
              <a:ext uri="{FF2B5EF4-FFF2-40B4-BE49-F238E27FC236}">
                <a16:creationId xmlns:a16="http://schemas.microsoft.com/office/drawing/2014/main" id="{94903B53-465B-401B-94BC-5D6123C44485}"/>
              </a:ext>
            </a:extLst>
          </p:cNvPr>
          <p:cNvCxnSpPr>
            <a:cxnSpLocks/>
          </p:cNvCxnSpPr>
          <p:nvPr/>
        </p:nvCxnSpPr>
        <p:spPr>
          <a:xfrm flipH="1">
            <a:off x="3535960" y="1935415"/>
            <a:ext cx="1036040" cy="239693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id="{11CC4936-70E5-4C9A-99E8-D3A3562E4349}"/>
              </a:ext>
            </a:extLst>
          </p:cNvPr>
          <p:cNvCxnSpPr>
            <a:cxnSpLocks/>
          </p:cNvCxnSpPr>
          <p:nvPr/>
        </p:nvCxnSpPr>
        <p:spPr>
          <a:xfrm>
            <a:off x="4777880" y="1935415"/>
            <a:ext cx="1896610" cy="92970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9990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6EC1393-EBDA-4678-9F9E-A21DC4E9C9B4}"/>
              </a:ext>
            </a:extLst>
          </p:cNvPr>
          <p:cNvSpPr txBox="1"/>
          <p:nvPr/>
        </p:nvSpPr>
        <p:spPr>
          <a:xfrm>
            <a:off x="360727" y="170468"/>
            <a:ext cx="832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УСПЕШНОЙ ОРГАНИЗАЦИИ ТВОРЧЕСКОЙ ДЕЯТЕЛЬНОСТИ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877B108-06FF-4752-80B1-9A3637E1F2AA}"/>
              </a:ext>
            </a:extLst>
          </p:cNvPr>
          <p:cNvSpPr/>
          <p:nvPr/>
        </p:nvSpPr>
        <p:spPr>
          <a:xfrm>
            <a:off x="1090569" y="872455"/>
            <a:ext cx="7592037" cy="56290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насыщенная изо материалами и разнообразными материалами для детского художественного творчества предметно - развивающая среда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свободный доступ к материалам и возможность экспериментирования с ними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создание эмоционально-положительной творческой атмосферы в процессе совместной педагогической деятельности с детьми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использование созданных детьми продуктов художественного творчества для оформления дошкольного учреждения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4444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одготовки атрибутов спектаклей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организации выставок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участия в конкурсах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непосредственное вовлечение родителей в процесс творческой деятельности с детьми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провоцировать родителей на оценивание результатов художественного творчества детей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позитивное отношение к творчеству ребенка </a:t>
            </a:r>
            <a:r>
              <a:rPr lang="ru-RU" b="0" i="1" dirty="0">
                <a:solidFill>
                  <a:srgbClr val="3B3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(похвала)</a:t>
            </a:r>
            <a:endParaRPr lang="ru-RU" i="1" dirty="0">
              <a:solidFill>
                <a:srgbClr val="3B38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b="0" i="0" dirty="0">
                <a:solidFill>
                  <a:srgbClr val="3B383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воспитатель –творческая личность!</a:t>
            </a:r>
            <a:endParaRPr lang="ru-RU" b="0" i="0" dirty="0">
              <a:solidFill>
                <a:srgbClr val="444444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7367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5B5D62B9-B0C2-46D1-AA02-3D699EC32916}"/>
              </a:ext>
            </a:extLst>
          </p:cNvPr>
          <p:cNvSpPr/>
          <p:nvPr/>
        </p:nvSpPr>
        <p:spPr>
          <a:xfrm>
            <a:off x="1199625" y="650147"/>
            <a:ext cx="2399251" cy="5935211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Природный материал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Коробочки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Бутылочки и баночки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Диски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Крышки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Трубочки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Вата Крупа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Нитки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Одноразовая посуда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Фантики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Пробки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Пуговицы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b="0" i="0" dirty="0">
                <a:solidFill>
                  <a:srgbClr val="444444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Ячейки от таблеток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5A363B-7F77-4911-8837-DBB49A17ED03}"/>
              </a:ext>
            </a:extLst>
          </p:cNvPr>
          <p:cNvSpPr txBox="1"/>
          <p:nvPr/>
        </p:nvSpPr>
        <p:spPr>
          <a:xfrm>
            <a:off x="629174" y="173156"/>
            <a:ext cx="7885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 ДЛЯ ТВОРЧЕСТВА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B31B84-A3DA-4155-9052-0873A7B670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14102" y="802547"/>
            <a:ext cx="1302515" cy="12227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F0F098-8673-44E6-B2F7-2ADB1AC41718}"/>
              </a:ext>
            </a:extLst>
          </p:cNvPr>
          <p:cNvSpPr txBox="1"/>
          <p:nvPr/>
        </p:nvSpPr>
        <p:spPr>
          <a:xfrm>
            <a:off x="919238" y="6858000"/>
            <a:ext cx="73055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>
                <a:hlinkClick r:id="rId3" tooltip="http://razviv.mobkot.ru/2017/05/05/ulitka-iz-pugovits/"/>
              </a:rPr>
              <a:t>Это изображение</a:t>
            </a:r>
            <a:r>
              <a:rPr lang="ru-RU" sz="900"/>
              <a:t>, автор: Неизвестный автор, лицензия: </a:t>
            </a:r>
            <a:r>
              <a:rPr lang="ru-RU" sz="900">
                <a:hlinkClick r:id="rId4" tooltip="https://creativecommons.org/licenses/by/3.0/"/>
              </a:rPr>
              <a:t>CC BY</a:t>
            </a:r>
            <a:endParaRPr lang="ru-RU" sz="90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91F6C20-B069-4CB8-9D9E-C9B4BE15E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128" y="815131"/>
            <a:ext cx="1569672" cy="117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0EB3FDD-C3E9-475F-936E-DCBBEFB8F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111" y="794375"/>
            <a:ext cx="1838364" cy="119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82ADB7B-8C65-4BA6-9D25-97FEAB58A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2"/>
          <a:stretch/>
        </p:blipFill>
        <p:spPr bwMode="auto">
          <a:xfrm>
            <a:off x="3671981" y="2158181"/>
            <a:ext cx="1374257" cy="1177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2D50355A-EB07-41D3-A403-0A41AE81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4" y="4860937"/>
            <a:ext cx="2480127" cy="1860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A13FE3E-DF18-4C32-AC00-931B4AEB1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4180" y="2205103"/>
            <a:ext cx="1838365" cy="137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BEF5770-6F2D-498C-A941-C2E580ED3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168" y="5460648"/>
            <a:ext cx="2113048" cy="136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7007457-5FAE-4495-A460-066131BB6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708" y="4495150"/>
            <a:ext cx="2250016" cy="1499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CC079A75-F631-441D-9C32-6E5C2CF9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891" y="2714082"/>
            <a:ext cx="2622146" cy="174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8B714001-5D32-40C9-BA43-0FC4D4E79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936" y="3614270"/>
            <a:ext cx="1187349" cy="118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3800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54BF72F-B938-428A-8002-E5946DB4AE63}"/>
              </a:ext>
            </a:extLst>
          </p:cNvPr>
          <p:cNvSpPr/>
          <p:nvPr/>
        </p:nvSpPr>
        <p:spPr>
          <a:xfrm>
            <a:off x="1694576" y="2793534"/>
            <a:ext cx="6316910" cy="813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dirty="0"/>
            </a:br>
            <a:r>
              <a:rPr lang="ru-RU" sz="2000" b="0" i="0" dirty="0">
                <a:solidFill>
                  <a:srgbClr val="3B3835"/>
                </a:solidFill>
                <a:effectLst/>
                <a:latin typeface="Helvetica Neue"/>
              </a:rPr>
              <a:t>ОСУЩЕСТВЛЕНИЕ ИДЕИ</a:t>
            </a:r>
            <a:endParaRPr lang="ru-RU" sz="2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05F1C8-463E-4ABB-AEFF-26DF44E758DB}"/>
              </a:ext>
            </a:extLst>
          </p:cNvPr>
          <p:cNvSpPr txBox="1"/>
          <p:nvPr/>
        </p:nvSpPr>
        <p:spPr>
          <a:xfrm>
            <a:off x="1480657" y="346637"/>
            <a:ext cx="6182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ЭТАПЫ ДЕТСКОГО ТВОРЧЕСТВА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0B7A884-FC6E-4466-BDDE-6E5259CE9521}"/>
              </a:ext>
            </a:extLst>
          </p:cNvPr>
          <p:cNvSpPr/>
          <p:nvPr/>
        </p:nvSpPr>
        <p:spPr>
          <a:xfrm>
            <a:off x="1694576" y="1560352"/>
            <a:ext cx="6316910" cy="8137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dirty="0"/>
            </a:br>
            <a:r>
              <a:rPr lang="ru-RU" sz="2000" b="0" i="0" dirty="0">
                <a:solidFill>
                  <a:srgbClr val="3B3835"/>
                </a:solidFill>
                <a:effectLst/>
                <a:latin typeface="Helvetica Neue"/>
              </a:rPr>
              <a:t>ФОРМИРОВАНИЕ ЗАМЫСЛА</a:t>
            </a:r>
            <a:endParaRPr lang="ru-RU" sz="20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A85DAB7-6209-4C66-8DD9-FE284C6BB974}"/>
              </a:ext>
            </a:extLst>
          </p:cNvPr>
          <p:cNvSpPr/>
          <p:nvPr/>
        </p:nvSpPr>
        <p:spPr>
          <a:xfrm>
            <a:off x="1694576" y="3963799"/>
            <a:ext cx="6316910" cy="8137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ru-RU" dirty="0"/>
            </a:br>
            <a:r>
              <a:rPr lang="ru-RU" sz="2000" b="0" i="0" dirty="0">
                <a:solidFill>
                  <a:srgbClr val="3B3835"/>
                </a:solidFill>
                <a:effectLst/>
                <a:latin typeface="Helvetica Neue"/>
              </a:rPr>
              <a:t>АНАЛИЗ ТВОРЧЕСКОЙ РАБОТЫ</a:t>
            </a:r>
            <a:endParaRPr lang="ru-RU" sz="2000" dirty="0"/>
          </a:p>
        </p:txBody>
      </p:sp>
      <p:pic>
        <p:nvPicPr>
          <p:cNvPr id="13" name="Рисунок 12" descr="Изображение выглядит как письменная принадлежность, канцелярские товары, карандаш&#10;&#10;Автоматически созданное описание">
            <a:extLst>
              <a:ext uri="{FF2B5EF4-FFF2-40B4-BE49-F238E27FC236}">
                <a16:creationId xmlns:a16="http://schemas.microsoft.com/office/drawing/2014/main" id="{9EF1900A-3128-49DD-A50C-FC7D7817D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94576" y="5406767"/>
            <a:ext cx="7449424" cy="145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26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Изображение выглядит как человек, внутренний, ребенок&#10;&#10;Автоматически созданное описание">
            <a:extLst>
              <a:ext uri="{FF2B5EF4-FFF2-40B4-BE49-F238E27FC236}">
                <a16:creationId xmlns:a16="http://schemas.microsoft.com/office/drawing/2014/main" id="{351ABD41-B621-4127-B375-2C568EC43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93" y="522880"/>
            <a:ext cx="3321162" cy="249087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1DEE24-9999-4885-97C5-4DD98F07C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85" y="3395689"/>
            <a:ext cx="2742321" cy="332967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76EDC2-AE64-48B9-B3BD-E8C421DD857E}"/>
              </a:ext>
            </a:extLst>
          </p:cNvPr>
          <p:cNvSpPr txBox="1"/>
          <p:nvPr/>
        </p:nvSpPr>
        <p:spPr>
          <a:xfrm>
            <a:off x="3224061" y="4117373"/>
            <a:ext cx="4579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Способности коктейльной трубочки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8FFCEF-E468-4571-9184-C1E6A68DF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757" y="384113"/>
            <a:ext cx="1946151" cy="345982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EBB2E06-7960-4E5E-BC08-AF16C42DE6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7606" b="13710"/>
          <a:stretch/>
        </p:blipFill>
        <p:spPr>
          <a:xfrm rot="10800000">
            <a:off x="5580830" y="338214"/>
            <a:ext cx="1454323" cy="177581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864E28C3-0A57-4859-B80E-72784D89EC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4013" y="4847411"/>
            <a:ext cx="3347055" cy="188271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E43C523-1C92-4241-8AA6-B5E1D920040B}"/>
              </a:ext>
            </a:extLst>
          </p:cNvPr>
          <p:cNvSpPr txBox="1"/>
          <p:nvPr/>
        </p:nvSpPr>
        <p:spPr>
          <a:xfrm>
            <a:off x="1029671" y="153548"/>
            <a:ext cx="4484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Творим из сухих листьев и палочек</a:t>
            </a:r>
          </a:p>
        </p:txBody>
      </p:sp>
      <p:pic>
        <p:nvPicPr>
          <p:cNvPr id="30" name="Рисунок 29" descr="Изображение выглядит как внутренний, упорядочено, свежий&#10;&#10;Автоматически созданное описание">
            <a:extLst>
              <a:ext uri="{FF2B5EF4-FFF2-40B4-BE49-F238E27FC236}">
                <a16:creationId xmlns:a16="http://schemas.microsoft.com/office/drawing/2014/main" id="{1960823A-283A-4FCC-ACD7-41DF378795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0" y="2312222"/>
            <a:ext cx="2901717" cy="1632216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текст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79CA0EFD-F23A-474F-8AFD-E95D2328E1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29309" y="4474534"/>
            <a:ext cx="1688123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4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Изображение выглядит как человек, ребено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468A8CCA-45A3-4895-A800-C3C91D187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819" y="159391"/>
            <a:ext cx="5321417" cy="29932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E7FAF3-47C6-416D-AD07-01CF337121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740"/>
          <a:stretch/>
        </p:blipFill>
        <p:spPr>
          <a:xfrm>
            <a:off x="319765" y="159392"/>
            <a:ext cx="2624772" cy="379182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A21ACA9-EDED-4A65-9120-3743DB8FB3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1995" y="3753865"/>
            <a:ext cx="2168555" cy="3293093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ребенок, человек, маленький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90CCF492-AD1B-425F-8CF9-71638E7FE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7515" y="3951216"/>
            <a:ext cx="4836720" cy="2720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59728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139</TotalTime>
  <Words>491</Words>
  <Application>Microsoft Office PowerPoint</Application>
  <PresentationFormat>Экран (4:3)</PresentationFormat>
  <Paragraphs>74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3" baseType="lpstr">
      <vt:lpstr>Arial</vt:lpstr>
      <vt:lpstr>Century Gothic</vt:lpstr>
      <vt:lpstr>Helvetica Neue</vt:lpstr>
      <vt:lpstr>Monotype Corsiva</vt:lpstr>
      <vt:lpstr>Open Sans</vt:lpstr>
      <vt:lpstr>Wingdings</vt:lpstr>
      <vt:lpstr>Wingdings 3</vt:lpstr>
      <vt:lpstr>Легкий дым</vt:lpstr>
      <vt:lpstr>Художественный труд- как способ развития творческих способностей у дошкольников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Художественный труд- как способ развития творческих способностей у дошкольников</dc:title>
  <dc:creator>Даниленко Александр Сергеевич</dc:creator>
  <cp:lastModifiedBy>Даниленко Александр Сергеевич</cp:lastModifiedBy>
  <cp:revision>25</cp:revision>
  <dcterms:created xsi:type="dcterms:W3CDTF">2021-01-14T16:41:26Z</dcterms:created>
  <dcterms:modified xsi:type="dcterms:W3CDTF">2021-01-14T19:03:37Z</dcterms:modified>
</cp:coreProperties>
</file>