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3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88" r:id="rId7"/>
    <p:sldId id="262" r:id="rId8"/>
    <p:sldId id="285" r:id="rId9"/>
    <p:sldId id="286" r:id="rId10"/>
    <p:sldId id="282" r:id="rId11"/>
    <p:sldId id="283" r:id="rId12"/>
    <p:sldId id="284" r:id="rId13"/>
    <p:sldId id="280" r:id="rId14"/>
    <p:sldId id="281" r:id="rId15"/>
    <p:sldId id="266" r:id="rId16"/>
    <p:sldId id="263" r:id="rId17"/>
    <p:sldId id="264" r:id="rId18"/>
    <p:sldId id="265" r:id="rId19"/>
    <p:sldId id="276" r:id="rId20"/>
    <p:sldId id="277" r:id="rId21"/>
    <p:sldId id="278" r:id="rId22"/>
    <p:sldId id="272" r:id="rId23"/>
    <p:sldId id="28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2C1F"/>
    <a:srgbClr val="002776"/>
    <a:srgbClr val="00339A"/>
    <a:srgbClr val="0131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B1C108-7AB5-496B-B04C-9FF17DFC1AAD}" type="datetimeFigureOut">
              <a:rPr lang="ru-RU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2EAA23-CA2A-4396-A946-733CAE5D8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E35AD0-2510-444F-BE53-FA153F4D0F72}" type="datetimeFigureOut">
              <a:rPr lang="ru-RU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A18567-C192-46BA-8EC4-9D27C0F0D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852516-9327-4FD1-A656-6CB7E60098C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A30765-EE8C-4417-A087-20C41141B17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2640520-8C8C-46B6-9AF7-B92243D87B92}" type="slidenum">
              <a:rPr lang="ru-RU" sz="1200">
                <a:latin typeface="Calibri" pitchFamily="34" charset="0"/>
              </a:rPr>
              <a:pPr algn="r"/>
              <a:t>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70D150-B9F9-4B52-A1EC-32BC46EB849C}" type="datetimeFigureOut">
              <a:rPr lang="ru-RU" smtClean="0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45FC-5CA9-4D0B-BE06-7B98F91FE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70D150-B9F9-4B52-A1EC-32BC46EB849C}" type="datetimeFigureOut">
              <a:rPr lang="ru-RU" smtClean="0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45FC-5CA9-4D0B-BE06-7B98F91FE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70D150-B9F9-4B52-A1EC-32BC46EB849C}" type="datetimeFigureOut">
              <a:rPr lang="ru-RU" smtClean="0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45FC-5CA9-4D0B-BE06-7B98F91FE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70D150-B9F9-4B52-A1EC-32BC46EB849C}" type="datetimeFigureOut">
              <a:rPr lang="ru-RU" smtClean="0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45FC-5CA9-4D0B-BE06-7B98F91FE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70D150-B9F9-4B52-A1EC-32BC46EB849C}" type="datetimeFigureOut">
              <a:rPr lang="ru-RU" smtClean="0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45FC-5CA9-4D0B-BE06-7B98F91FE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70D150-B9F9-4B52-A1EC-32BC46EB849C}" type="datetimeFigureOut">
              <a:rPr lang="ru-RU" smtClean="0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45FC-5CA9-4D0B-BE06-7B98F91FE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70D150-B9F9-4B52-A1EC-32BC46EB849C}" type="datetimeFigureOut">
              <a:rPr lang="ru-RU" smtClean="0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45FC-5CA9-4D0B-BE06-7B98F91FE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70D150-B9F9-4B52-A1EC-32BC46EB849C}" type="datetimeFigureOut">
              <a:rPr lang="ru-RU" smtClean="0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45FC-5CA9-4D0B-BE06-7B98F91FE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70D150-B9F9-4B52-A1EC-32BC46EB849C}" type="datetimeFigureOut">
              <a:rPr lang="ru-RU" smtClean="0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45FC-5CA9-4D0B-BE06-7B98F91FE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70D150-B9F9-4B52-A1EC-32BC46EB849C}" type="datetimeFigureOut">
              <a:rPr lang="ru-RU" smtClean="0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45FC-5CA9-4D0B-BE06-7B98F91FE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70D150-B9F9-4B52-A1EC-32BC46EB849C}" type="datetimeFigureOut">
              <a:rPr lang="ru-RU" smtClean="0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26545FC-5CA9-4D0B-BE06-7B98F91FE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270D150-B9F9-4B52-A1EC-32BC46EB849C}" type="datetimeFigureOut">
              <a:rPr lang="ru-RU" smtClean="0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26545FC-5CA9-4D0B-BE06-7B98F91FE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upload.wikimedia.org/wikipedia/ru/4/49/%D0%9A%D0%BE%D0%BB%D0%BE%D0%B1%D0%BE%D0%BA_Astrel.gi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 bwMode="auto">
          <a:xfrm>
            <a:off x="533400" y="404664"/>
            <a:ext cx="7851648" cy="2795736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6000" i="1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Речевая</a:t>
            </a:r>
            <a:br>
              <a:rPr lang="ru-RU" sz="6000" i="1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6000" i="1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готовность </a:t>
            </a:r>
            <a:r>
              <a:rPr lang="ru-RU" sz="6000" i="1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ребенка к </a:t>
            </a:r>
            <a:r>
              <a:rPr lang="ru-RU" sz="6000" i="1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школе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995936" y="3573016"/>
            <a:ext cx="4760640" cy="273340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endParaRPr lang="ru-RU" sz="2400" b="1" dirty="0" smtClean="0">
              <a:solidFill>
                <a:srgbClr val="00339A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Учитель – логопед</a:t>
            </a:r>
          </a:p>
          <a:p>
            <a:pPr eaLnBrk="1" hangingPunct="1">
              <a:lnSpc>
                <a:spcPct val="80000"/>
              </a:lnSpc>
            </a:pPr>
            <a:r>
              <a:rPr lang="ru-RU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Трифонова</a:t>
            </a:r>
          </a:p>
          <a:p>
            <a:pPr eaLnBrk="1" hangingPunct="1">
              <a:lnSpc>
                <a:spcPct val="80000"/>
              </a:lnSpc>
            </a:pPr>
            <a:r>
              <a:rPr lang="ru-RU" sz="4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Карина</a:t>
            </a:r>
            <a:endParaRPr lang="ru-RU" sz="4000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Игоревна</a:t>
            </a:r>
            <a:endParaRPr lang="ru-RU" sz="40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963" y="908050"/>
            <a:ext cx="70088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333375"/>
            <a:ext cx="4556125" cy="625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14388"/>
            <a:ext cx="7620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23913"/>
            <a:ext cx="76200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i="1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charset="0"/>
              </a:rPr>
              <a:t>Сформированность</a:t>
            </a:r>
            <a:r>
              <a:rPr lang="ru-RU" sz="4000" i="1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charset="0"/>
              </a:rPr>
              <a:t> грамматического строя речи: 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Ребенок должен уметь пользоваться разными способами словообразования и словоизменения (правильно употреблять слова с уменьшительно-ласкательными суффиксами, образовывать слова в нужной форме, образовывать прилагательные от существительных, изменять существительные по числам, падежам, глаголы по видам, понимать и употреблять предлоги, согласовывать числительные и прилагательные с существительными).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Изображение:Колобок Astre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0"/>
            <a:ext cx="2286000" cy="300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5601" name="Rectangle 2"/>
          <p:cNvSpPr>
            <a:spLocks noGrp="1"/>
          </p:cNvSpPr>
          <p:nvPr>
            <p:ph type="title"/>
          </p:nvPr>
        </p:nvSpPr>
        <p:spPr bwMode="auto">
          <a:xfrm>
            <a:off x="251520" y="188640"/>
            <a:ext cx="5626968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i="1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Связная речь</a:t>
            </a:r>
          </a:p>
        </p:txBody>
      </p:sp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xfrm>
            <a:off x="457200" y="1700212"/>
            <a:ext cx="8416925" cy="475312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rgbClr val="01316B"/>
                </a:solidFill>
              </a:rPr>
              <a:t>    К 7 годам ребёнок должен уметь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2400" dirty="0" smtClean="0"/>
              <a:t>пересказывать небольшие по </a:t>
            </a:r>
            <a:r>
              <a:rPr lang="ru-RU" sz="2400" dirty="0" smtClean="0"/>
              <a:t>объёму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dirty="0" smtClean="0"/>
              <a:t> </a:t>
            </a:r>
            <a:r>
              <a:rPr lang="ru-RU" sz="2400" dirty="0" smtClean="0"/>
              <a:t>рассказы и сказки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2400" dirty="0" smtClean="0"/>
              <a:t>составлять рассказ по картинке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2400" dirty="0" smtClean="0"/>
              <a:t>составлять рассказ по серии картин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2400" dirty="0" smtClean="0"/>
              <a:t>отвечать на вопросы по тексту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rgbClr val="01316B"/>
                </a:solidFill>
              </a:rPr>
              <a:t>При пересказе (рассказе) обращается внимание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на понимание ребёнком текста (он должен правильно формулировать основную мысль),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на структурирование текста (он должен уметь последовательно и точно строить пересказ),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на лексику (полнота и точность использования слов),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на грамматику (он должен правильно строить предложения, уметь использовать сложные предложения).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556792"/>
            <a:ext cx="3600450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5" name="Rectangle 2"/>
          <p:cNvSpPr>
            <a:spLocks noGrp="1"/>
          </p:cNvSpPr>
          <p:nvPr>
            <p:ph type="title"/>
          </p:nvPr>
        </p:nvSpPr>
        <p:spPr bwMode="auto">
          <a:xfrm>
            <a:off x="611560" y="260648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i="1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Речевая коммуникация</a:t>
            </a:r>
          </a:p>
        </p:txBody>
      </p:sp>
      <p:sp>
        <p:nvSpPr>
          <p:cNvPr id="19460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598646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Ребёнок должен быть достаточно активен в общении,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уметь слушать и понимать речь,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строить общение с учетом ситуации,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 легко входить в контакт с детьми и взрослыми,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ясно и последовательно выражать свои мысли,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пользоваться формами речевого этикета.</a:t>
            </a:r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 bwMode="auto">
          <a:xfrm>
            <a:off x="467544" y="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i="1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Мелкая моторика рук</a:t>
            </a:r>
          </a:p>
        </p:txBody>
      </p:sp>
      <p:sp>
        <p:nvSpPr>
          <p:cNvPr id="20484" name="Объект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dirty="0" smtClean="0"/>
              <a:t>Хорошо развитая мелкая моторика способствует развитию речи (пальчиковая гимнастика, игры с прищепками, </a:t>
            </a:r>
            <a:r>
              <a:rPr lang="ru-RU" dirty="0" err="1" smtClean="0"/>
              <a:t>ниткография</a:t>
            </a:r>
            <a:r>
              <a:rPr lang="ru-RU" dirty="0" smtClean="0"/>
              <a:t>, использование шариков </a:t>
            </a:r>
            <a:r>
              <a:rPr lang="ru-RU" dirty="0" err="1" smtClean="0"/>
              <a:t>су-джок</a:t>
            </a:r>
            <a:r>
              <a:rPr lang="ru-RU" dirty="0" smtClean="0"/>
              <a:t> и </a:t>
            </a:r>
            <a:r>
              <a:rPr lang="ru-RU" dirty="0" err="1" smtClean="0"/>
              <a:t>иппликатора</a:t>
            </a:r>
            <a:r>
              <a:rPr lang="ru-RU" dirty="0" smtClean="0"/>
              <a:t> Кузнецова, обведение и штриховка предметов, шнуровка, нанизывание бусинок, аппликации, лепка, плетение, вырезание ножницами и т.д.).</a:t>
            </a:r>
          </a:p>
          <a:p>
            <a:pPr marL="0" indent="0">
              <a:buFontTx/>
              <a:buNone/>
            </a:pPr>
            <a:endParaRPr lang="ru-RU" dirty="0" smtClean="0"/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1675" y="4191000"/>
            <a:ext cx="33623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Психические процессы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smtClean="0"/>
              <a:t>Все психические процессы тесно взаимосвязаны. Недоразвитие хотя бы одного психического процесса приводит к нарушению умственного развития ребёнка  в целом. 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860800"/>
            <a:ext cx="55451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 rot="21187796">
            <a:off x="139700" y="596900"/>
            <a:ext cx="415925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Готовность к школе -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395288" y="1989138"/>
            <a:ext cx="309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rgbClr val="483226"/>
              </a:solidFill>
              <a:latin typeface="Franklin Gothic Book" pitchFamily="34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395536" y="2132856"/>
            <a:ext cx="381635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 dirty="0">
                <a:solidFill>
                  <a:srgbClr val="00339A"/>
                </a:solidFill>
              </a:rPr>
              <a:t>Когда говорят о "готовности к школе", то имеют в виду не отдельные умения и знания, а их определенный набор, в котором присутствуют все основные компоненты.</a:t>
            </a:r>
            <a:r>
              <a:rPr lang="ru-RU" sz="2000" i="1" dirty="0">
                <a:solidFill>
                  <a:srgbClr val="00339A"/>
                </a:solidFill>
              </a:rPr>
              <a:t> </a:t>
            </a:r>
            <a:endParaRPr lang="ru-RU" sz="2000" b="1" i="1" dirty="0">
              <a:solidFill>
                <a:srgbClr val="00339A"/>
              </a:solidFill>
            </a:endParaRPr>
          </a:p>
          <a:p>
            <a:endParaRPr lang="ru-RU" sz="2000" b="1" dirty="0">
              <a:solidFill>
                <a:srgbClr val="00339A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101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537368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5148263" y="342970"/>
            <a:ext cx="35274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 dirty="0">
                <a:solidFill>
                  <a:srgbClr val="CF2C1F"/>
                </a:solidFill>
              </a:rPr>
              <a:t>Наша речь</a:t>
            </a:r>
            <a:r>
              <a:rPr lang="ru-RU" sz="2000" b="1" i="1" dirty="0">
                <a:solidFill>
                  <a:srgbClr val="00339A"/>
                </a:solidFill>
              </a:rPr>
              <a:t> – процесс общения, поэтому готовность или неготовность к обучению в школе во многом определяется уровнем  речевого развития. Ведь именно, при помощи речи устной и письменной ребенку предстоит усвоить всю систему знаний. Чем лучше у него будет развита речь до поступления в школу, тем быстрее ученик овладеет чтением и письмом.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768752" cy="598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836613"/>
            <a:ext cx="5997575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209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i="1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Уважаемые родители</a:t>
            </a:r>
            <a:r>
              <a:rPr lang="ru-RU" i="1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!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525963"/>
          </a:xfrm>
        </p:spPr>
        <p:txBody>
          <a:bodyPr>
            <a:normAutofit fontScale="92500"/>
          </a:bodyPr>
          <a:lstStyle/>
          <a:p>
            <a:pPr algn="just" eaLnBrk="1" hangingPunct="1">
              <a:buFontTx/>
              <a:buNone/>
            </a:pPr>
            <a:r>
              <a:rPr lang="ru-RU" sz="4000" i="1" dirty="0" smtClean="0"/>
              <a:t>   </a:t>
            </a:r>
            <a:r>
              <a:rPr lang="ru-RU" sz="4000" i="1" dirty="0" smtClean="0">
                <a:solidFill>
                  <a:srgbClr val="00339A"/>
                </a:solidFill>
              </a:rPr>
              <a:t>Если ваш ребенок имеет трудности в речевом развитии и нуждается в специальной помощи, не стоит надеяться на то, что он «вырастет, и сам научиться говорить».</a:t>
            </a:r>
            <a:r>
              <a:rPr lang="ru-RU" sz="4000" i="1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ru-RU" sz="5200" i="1" dirty="0" smtClean="0">
                <a:solidFill>
                  <a:srgbClr val="CF2C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Необходимо обратиться к логопеду.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175" y="692150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01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219256" cy="1514432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sz="2800" b="1" i="1" dirty="0" smtClean="0">
                <a:ln>
                  <a:noFill/>
                </a:ln>
                <a:effectLst/>
              </a:rPr>
              <a:t>Родителям в первую </a:t>
            </a:r>
            <a:r>
              <a:rPr lang="ru-RU" sz="2800" b="1" i="1" dirty="0" smtClean="0">
                <a:ln>
                  <a:noFill/>
                </a:ln>
                <a:effectLst/>
              </a:rPr>
              <a:t>очередь</a:t>
            </a:r>
            <a:br>
              <a:rPr lang="ru-RU" sz="2800" b="1" i="1" dirty="0" smtClean="0">
                <a:ln>
                  <a:noFill/>
                </a:ln>
                <a:effectLst/>
              </a:rPr>
            </a:br>
            <a:r>
              <a:rPr lang="ru-RU" sz="2800" b="1" i="1" dirty="0" smtClean="0">
                <a:ln>
                  <a:noFill/>
                </a:ln>
                <a:effectLst/>
              </a:rPr>
              <a:t>следует обратить</a:t>
            </a:r>
            <a:br>
              <a:rPr lang="ru-RU" sz="2800" b="1" i="1" dirty="0" smtClean="0">
                <a:ln>
                  <a:noFill/>
                </a:ln>
                <a:effectLst/>
              </a:rPr>
            </a:br>
            <a:r>
              <a:rPr lang="ru-RU" sz="2800" b="1" i="1" dirty="0" smtClean="0">
                <a:ln>
                  <a:noFill/>
                </a:ln>
                <a:effectLst/>
              </a:rPr>
              <a:t>внимание </a:t>
            </a:r>
            <a:r>
              <a:rPr lang="ru-RU" sz="2800" b="1" i="1" dirty="0" smtClean="0">
                <a:ln>
                  <a:noFill/>
                </a:ln>
                <a:effectLst/>
              </a:rPr>
              <a:t>на:</a:t>
            </a:r>
            <a:r>
              <a:rPr lang="ru-RU" sz="4000" b="1" i="1" dirty="0"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19458" name="Rectangle 3"/>
          <p:cNvSpPr>
            <a:spLocks noGrp="1"/>
          </p:cNvSpPr>
          <p:nvPr>
            <p:ph idx="1"/>
          </p:nvPr>
        </p:nvSpPr>
        <p:spPr>
          <a:xfrm>
            <a:off x="468313" y="1773238"/>
            <a:ext cx="8135937" cy="4021137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Правильное произношение всех звуков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Умение различать звуки речи на слух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Владение навыками звукового анализа и синтеза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Словарный запас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err="1" smtClean="0"/>
              <a:t>Сформированность</a:t>
            </a:r>
            <a:r>
              <a:rPr lang="ru-RU" sz="2800" dirty="0" smtClean="0"/>
              <a:t> грамматического строя речи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 Связную речь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Речевую коммуникацию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Мелкую моторику рук и психические процессы (память, внимание, мышление, восприятие)</a:t>
            </a:r>
          </a:p>
          <a:p>
            <a:pPr eaLnBrk="1" hangingPunct="1">
              <a:lnSpc>
                <a:spcPct val="90000"/>
              </a:lnSpc>
            </a:pPr>
            <a:endParaRPr lang="ru-RU" sz="2800" dirty="0" smtClean="0"/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1591" y="0"/>
            <a:ext cx="1942409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890963"/>
            <a:ext cx="302418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1" name="Rectangle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296442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ln>
                  <a:noFill/>
                </a:ln>
                <a:effectLst/>
                <a:cs typeface="Tahoma" charset="0"/>
              </a:rPr>
              <a:t>  </a:t>
            </a:r>
            <a:r>
              <a:rPr lang="ru-RU" i="1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charset="0"/>
              </a:rPr>
              <a:t>Звукопроизношение и    фонематический слух:  </a:t>
            </a:r>
          </a:p>
        </p:txBody>
      </p:sp>
      <p:sp>
        <p:nvSpPr>
          <p:cNvPr id="6148" name="Rectangle 3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34559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в норме вся звуковая сторона речи должна быть усвоена ребёнком полностью к 5 – 6 годам. К этому возрасту ребёнок должен уметь различать звуки на слух и в произношении. Приходя в школу, он должен отчётливо произносить звуки в различных словах, во фразовой речи, не должен их пропускать, искажать, заменять другими.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 bwMode="auto">
          <a:xfrm>
            <a:off x="627063" y="260350"/>
            <a:ext cx="8229600" cy="77787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i="1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charset="0"/>
              </a:rPr>
              <a:t>Владение навыками звукового анализа и синтеза:</a:t>
            </a:r>
          </a:p>
        </p:txBody>
      </p:sp>
      <p:sp>
        <p:nvSpPr>
          <p:cNvPr id="7172" name="Rectangle 3"/>
          <p:cNvSpPr>
            <a:spLocks noGrp="1"/>
          </p:cNvSpPr>
          <p:nvPr>
            <p:ph idx="1"/>
          </p:nvPr>
        </p:nvSpPr>
        <p:spPr>
          <a:xfrm>
            <a:off x="323850" y="1268413"/>
            <a:ext cx="8640763" cy="35290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умение выделять звук на фоне слова;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слышать и выделять первый и последний звук в слове;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определять позицию звука в слове (начало, середина, конец);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определять количество и последовательность звуков в слове, место звука в слове по отношению к другим;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называть слова с заданным звуком;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уметь составлять слова из звуков;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дети должны знать и правильно употреблять термины «звук», «слог», «слово», «предложение».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2757" y="4648801"/>
            <a:ext cx="2521243" cy="220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Слоговая структура слова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9974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000" smtClean="0"/>
              <a:t>Ребенку 6 -7 лет доступны слова сложной слоговой структуры (аквариум, библиотекарь, баскетболист, экскаватор). Он произносит их в быстром темпе, не переставляет, не выкидывает, не добавляет звуки и слоги. 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25" y="3976688"/>
            <a:ext cx="35591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36838"/>
            <a:ext cx="2303462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7300" y="2605088"/>
            <a:ext cx="2478088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7713" y="4138613"/>
            <a:ext cx="292417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581128"/>
            <a:ext cx="2692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9100" y="0"/>
            <a:ext cx="23749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115616" y="548680"/>
            <a:ext cx="4159250" cy="7445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4000" i="1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Словарный запас</a:t>
            </a:r>
          </a:p>
        </p:txBody>
      </p:sp>
      <p:sp>
        <p:nvSpPr>
          <p:cNvPr id="9222" name="TextBox 3"/>
          <p:cNvSpPr txBox="1">
            <a:spLocks noChangeArrowheads="1"/>
          </p:cNvSpPr>
          <p:nvPr/>
        </p:nvSpPr>
        <p:spPr bwMode="auto">
          <a:xfrm>
            <a:off x="395288" y="1989138"/>
            <a:ext cx="309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rgbClr val="483226"/>
              </a:solidFill>
              <a:latin typeface="Franklin Gothic Book" pitchFamily="34" charset="0"/>
            </a:endParaRP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395288" y="1844675"/>
            <a:ext cx="8280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1316B"/>
                </a:solidFill>
              </a:rPr>
              <a:t>К 7 годам у ребёнка должен быть достаточно большой словарный запас </a:t>
            </a:r>
            <a:r>
              <a:rPr lang="ru-RU" sz="1400" dirty="0">
                <a:solidFill>
                  <a:srgbClr val="01316B"/>
                </a:solidFill>
              </a:rPr>
              <a:t>(около  2000  слов)</a:t>
            </a:r>
            <a:r>
              <a:rPr lang="ru-RU" dirty="0">
                <a:solidFill>
                  <a:srgbClr val="01316B"/>
                </a:solidFill>
              </a:rPr>
              <a:t> </a:t>
            </a:r>
            <a:r>
              <a:rPr lang="ru-RU" sz="2400" dirty="0">
                <a:solidFill>
                  <a:srgbClr val="01316B"/>
                </a:solidFill>
              </a:rPr>
              <a:t> </a:t>
            </a:r>
          </a:p>
          <a:p>
            <a:r>
              <a:rPr lang="ru-RU" sz="2400" dirty="0">
                <a:solidFill>
                  <a:srgbClr val="01316B"/>
                </a:solidFill>
              </a:rPr>
              <a:t>В своей речи он должен активно использовать все части речи (существительные, прилагательные, глаголы, наречия, антонимы, синонимы, числительные), пони мать переносное значение слов, подбирать обобщающие понятия для группы предметов. </a:t>
            </a:r>
            <a:r>
              <a:rPr lang="ru-RU" sz="2000" dirty="0">
                <a:solidFill>
                  <a:srgbClr val="483226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5148263" y="3365500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>
              <a:solidFill>
                <a:srgbClr val="00339A"/>
              </a:solidFill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9325" y="4713288"/>
            <a:ext cx="210978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284538"/>
            <a:ext cx="2922587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838" y="404813"/>
            <a:ext cx="3430587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981075"/>
            <a:ext cx="2913062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052513"/>
            <a:ext cx="32766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2013" y="1573213"/>
            <a:ext cx="35306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694</Words>
  <Application>Microsoft Office PowerPoint</Application>
  <PresentationFormat>Экран (4:3)</PresentationFormat>
  <Paragraphs>67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Franklin Gothic Medium</vt:lpstr>
      <vt:lpstr>Tahoma</vt:lpstr>
      <vt:lpstr>Franklin Gothic Book</vt:lpstr>
      <vt:lpstr>Calibri</vt:lpstr>
      <vt:lpstr>Wingdings</vt:lpstr>
      <vt:lpstr>Поток</vt:lpstr>
      <vt:lpstr>Речевая  готовность ребенка к школе</vt:lpstr>
      <vt:lpstr>Готовность к школе -</vt:lpstr>
      <vt:lpstr>Родителям в первую очередь следует обратить внимание на: </vt:lpstr>
      <vt:lpstr>  Звукопроизношение и    фонематический слух:  </vt:lpstr>
      <vt:lpstr>Владение навыками звукового анализа и синтеза:</vt:lpstr>
      <vt:lpstr>Слоговая структура слова</vt:lpstr>
      <vt:lpstr>Словарный запас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Сформированность грамматического строя речи: </vt:lpstr>
      <vt:lpstr>Связная речь</vt:lpstr>
      <vt:lpstr>Речевая коммуникация</vt:lpstr>
      <vt:lpstr>Мелкая моторика рук</vt:lpstr>
      <vt:lpstr>Психические процессы</vt:lpstr>
      <vt:lpstr>Слайд 20</vt:lpstr>
      <vt:lpstr>Слайд 21</vt:lpstr>
      <vt:lpstr>Уважаемые родители!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Логопедическая готовность к школе</dc:title>
  <dc:creator/>
  <cp:lastModifiedBy/>
  <cp:revision>5</cp:revision>
  <dcterms:modified xsi:type="dcterms:W3CDTF">2018-09-04T06:14:35Z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TC103626459990</vt:lpwstr>
  </property>
</Properties>
</file>