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24" autoAdjust="0"/>
  </p:normalViewPr>
  <p:slideViewPr>
    <p:cSldViewPr>
      <p:cViewPr varScale="1">
        <p:scale>
          <a:sx n="81" d="100"/>
          <a:sy n="81" d="100"/>
        </p:scale>
        <p:origin x="150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A54F-7FF1-4141-9CFB-F7ED11ECB03B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AFE6-C5E4-4BC0-8E23-7FEA64A19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A54F-7FF1-4141-9CFB-F7ED11ECB03B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AFE6-C5E4-4BC0-8E23-7FEA64A19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A54F-7FF1-4141-9CFB-F7ED11ECB03B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AFE6-C5E4-4BC0-8E23-7FEA64A19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A54F-7FF1-4141-9CFB-F7ED11ECB03B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AFE6-C5E4-4BC0-8E23-7FEA64A19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A54F-7FF1-4141-9CFB-F7ED11ECB03B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AFE6-C5E4-4BC0-8E23-7FEA64A19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A54F-7FF1-4141-9CFB-F7ED11ECB03B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AFE6-C5E4-4BC0-8E23-7FEA64A19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A54F-7FF1-4141-9CFB-F7ED11ECB03B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AFE6-C5E4-4BC0-8E23-7FEA64A19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A54F-7FF1-4141-9CFB-F7ED11ECB03B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AFE6-C5E4-4BC0-8E23-7FEA64A19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A54F-7FF1-4141-9CFB-F7ED11ECB03B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AFE6-C5E4-4BC0-8E23-7FEA64A19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A54F-7FF1-4141-9CFB-F7ED11ECB03B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AFE6-C5E4-4BC0-8E23-7FEA64A19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A54F-7FF1-4141-9CFB-F7ED11ECB03B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AFE6-C5E4-4BC0-8E23-7FEA64A197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96BA54F-7FF1-4141-9CFB-F7ED11ECB03B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6CEAFE6-C5E4-4BC0-8E23-7FEA64A197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zagadochki.ru/zagadka-poyavilsya-iz-pod-snega.htm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zagadochki.ru/zagadka-solnce-znoem-sushit-travy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71744"/>
            <a:ext cx="7772400" cy="1500198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B050"/>
                </a:solidFill>
              </a:rPr>
              <a:t>«Первоцветы»</a:t>
            </a:r>
          </a:p>
        </p:txBody>
      </p:sp>
      <p:pic>
        <p:nvPicPr>
          <p:cNvPr id="8" name="Рисунок 7" descr="b2c137d51320030fe4170d59b100504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428605"/>
            <a:ext cx="4572032" cy="2214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72155600-8E3F-41F3-9C8F-4DE31654C5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251142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00B050"/>
                </a:solidFill>
              </a:rPr>
              <a:t>Пословицы и поговорки о цветах.</a:t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>На хороший цветок летит и мотылёк.</a:t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>И пчёлка летит на красный цветок.</a:t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>Кто найдёт в цветке лишний лепесток – к счастью.</a:t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>Где цветы , там бабочки.</a:t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>Издали всё пахнет цветами.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00438"/>
            <a:ext cx="8229600" cy="2339973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Мир бы стал печален, если бы ранней весной мы с нежностью не видели нежный подснежник. Так много красоты, радости, нежности, восхищения и счастья приносят в нашу жизнь такие , казалось бы, бесполезные, но такие бесконечно необходимые нежные – цветы!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142876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00B050"/>
                </a:solidFill>
              </a:rPr>
              <a:t>С первыми тёплыми лучами Солнца, в лесу, на проталинах, появляются </a:t>
            </a:r>
            <a:r>
              <a:rPr lang="ru-RU" sz="2000" b="1" i="1" dirty="0">
                <a:solidFill>
                  <a:srgbClr val="00B050"/>
                </a:solidFill>
              </a:rPr>
              <a:t>самые первые весенние цветы</a:t>
            </a:r>
            <a:r>
              <a:rPr lang="ru-RU" sz="2000" dirty="0">
                <a:solidFill>
                  <a:srgbClr val="00B050"/>
                </a:solidFill>
              </a:rPr>
              <a:t>. Одним из таких весенних первоцветов является подснежник. Мы сегодня посмотрим цветы которые самые первые пробуждаются то сна.</a:t>
            </a:r>
            <a:r>
              <a:rPr lang="ru-RU" sz="2000" b="1" dirty="0">
                <a:solidFill>
                  <a:srgbClr val="00B050"/>
                </a:solidFill>
              </a:rPr>
              <a:t> Подснежник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198" y="2500306"/>
            <a:ext cx="2500330" cy="3286148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hlinkClick r:id="rId2"/>
              </a:rPr>
              <a:t>Появился из-под снега,</a:t>
            </a:r>
            <a:br>
              <a:rPr lang="ru-RU" sz="1800" dirty="0">
                <a:hlinkClick r:id="rId2"/>
              </a:rPr>
            </a:br>
            <a:r>
              <a:rPr lang="ru-RU" sz="1800" dirty="0">
                <a:hlinkClick r:id="rId2"/>
              </a:rPr>
              <a:t>Увидал кусочек неба.</a:t>
            </a:r>
            <a:br>
              <a:rPr lang="ru-RU" sz="1800" dirty="0">
                <a:hlinkClick r:id="rId2"/>
              </a:rPr>
            </a:br>
            <a:r>
              <a:rPr lang="ru-RU" sz="1800" dirty="0">
                <a:hlinkClick r:id="rId2"/>
              </a:rPr>
              <a:t>Самый первый самый нежный,</a:t>
            </a:r>
            <a:br>
              <a:rPr lang="ru-RU" sz="1800" dirty="0">
                <a:hlinkClick r:id="rId2"/>
              </a:rPr>
            </a:br>
            <a:r>
              <a:rPr lang="ru-RU" sz="1800" dirty="0">
                <a:hlinkClick r:id="rId2"/>
              </a:rPr>
              <a:t>Чистый маленький ... </a:t>
            </a:r>
          </a:p>
          <a:p>
            <a:pPr algn="l"/>
            <a:r>
              <a:rPr lang="ru-RU" sz="1800" dirty="0">
                <a:hlinkClick r:id="rId2"/>
              </a:rPr>
              <a:t>(Подснежник)</a:t>
            </a:r>
          </a:p>
          <a:p>
            <a:pPr algn="r"/>
            <a:endParaRPr lang="ru-RU" sz="1800" dirty="0"/>
          </a:p>
        </p:txBody>
      </p:sp>
      <p:pic>
        <p:nvPicPr>
          <p:cNvPr id="5" name="Рисунок 4" descr="121266276_4800487_84359382_84177389_2222299_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071678"/>
            <a:ext cx="4643470" cy="3881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00B050"/>
                </a:solidFill>
              </a:rPr>
              <a:t>Подснежник — удивительный цветок. По началу, человек, встретивший его в лесу, даже немного теряется, ведь вокруг снег, а здесь такое весеннее чудо природы. Подснежник встречается не везде, увидеть, как он цветёт обычно можно в феврале-марте.</a:t>
            </a:r>
          </a:p>
        </p:txBody>
      </p:sp>
      <p:pic>
        <p:nvPicPr>
          <p:cNvPr id="4" name="Содержимое 3" descr="podsnezhni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8519" y="719137"/>
            <a:ext cx="7493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50033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00B050"/>
                </a:solidFill>
              </a:rPr>
              <a:t>Цветы вообще радость, а </a:t>
            </a:r>
            <a:r>
              <a:rPr lang="ru-RU" sz="2000" b="1" i="1" dirty="0">
                <a:solidFill>
                  <a:srgbClr val="00B050"/>
                </a:solidFill>
              </a:rPr>
              <a:t>первые цветы</a:t>
            </a:r>
            <a:r>
              <a:rPr lang="ru-RU" sz="2000" dirty="0">
                <a:solidFill>
                  <a:srgbClr val="00B050"/>
                </a:solidFill>
              </a:rPr>
              <a:t>, да ещё и </a:t>
            </a:r>
            <a:r>
              <a:rPr lang="ru-RU" sz="2000" b="1" i="1" dirty="0">
                <a:solidFill>
                  <a:srgbClr val="00B050"/>
                </a:solidFill>
              </a:rPr>
              <a:t>весной</a:t>
            </a:r>
            <a:r>
              <a:rPr lang="ru-RU" sz="2000" dirty="0">
                <a:solidFill>
                  <a:srgbClr val="00B050"/>
                </a:solidFill>
              </a:rPr>
              <a:t>, после того как природа находилась в долгой спячке, это настоящее волшебство. Земля просыпается, природа оживает, то там, то тут слышится пение птиц, появляется зелень и начинает цвести. Какие же ещё </a:t>
            </a:r>
            <a:r>
              <a:rPr lang="ru-RU" sz="2000" b="1" i="1" dirty="0">
                <a:solidFill>
                  <a:srgbClr val="00B050"/>
                </a:solidFill>
              </a:rPr>
              <a:t>названия первых весенних лесных цветов</a:t>
            </a:r>
            <a:r>
              <a:rPr lang="ru-RU" sz="2000" dirty="0">
                <a:solidFill>
                  <a:srgbClr val="00B050"/>
                </a:solidFill>
              </a:rPr>
              <a:t> мы можем вспомнить?</a:t>
            </a:r>
            <a:br>
              <a:rPr lang="ru-RU" sz="2000" dirty="0">
                <a:solidFill>
                  <a:srgbClr val="00B050"/>
                </a:solidFill>
              </a:rPr>
            </a:br>
            <a:r>
              <a:rPr lang="ru-RU" sz="2000" b="1" i="1" dirty="0">
                <a:solidFill>
                  <a:srgbClr val="00B050"/>
                </a:solidFill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</a:rPr>
              <a:t>Весенник</a:t>
            </a:r>
            <a:r>
              <a:rPr lang="ru-RU" sz="2000" dirty="0">
                <a:solidFill>
                  <a:srgbClr val="00B050"/>
                </a:solidFill>
              </a:rPr>
              <a:t>, один из самых первых весенних цветов. Обладает ярко-жёлтыми цветками, начинает цвести после схода снега. </a:t>
            </a:r>
          </a:p>
        </p:txBody>
      </p:sp>
      <p:pic>
        <p:nvPicPr>
          <p:cNvPr id="4" name="Содержимое 3" descr="vesenni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3000372"/>
            <a:ext cx="750099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rgbClr val="00B050"/>
                </a:solidFill>
              </a:rPr>
              <a:t>Ветреница</a:t>
            </a:r>
            <a:r>
              <a:rPr lang="ru-RU" sz="2000" dirty="0">
                <a:solidFill>
                  <a:srgbClr val="00B050"/>
                </a:solidFill>
              </a:rPr>
              <a:t> — ещё один из первоцветов. Большую часть жизни оно проводит под землёй, в виде корневища. Развиваться будущий цветок начинает ещё зимой, когда находится под слоем снега..</a:t>
            </a:r>
          </a:p>
        </p:txBody>
      </p:sp>
      <p:pic>
        <p:nvPicPr>
          <p:cNvPr id="4" name="Содержимое 3" descr="vetrenits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071678"/>
            <a:ext cx="7493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00B050"/>
                </a:solidFill>
              </a:rPr>
              <a:t>Следующий первый весенний цветок, о котором хочется упомянуть, </a:t>
            </a:r>
            <a:r>
              <a:rPr lang="ru-RU" sz="2000" b="1" i="1" dirty="0">
                <a:solidFill>
                  <a:srgbClr val="00B050"/>
                </a:solidFill>
              </a:rPr>
              <a:t>мать-и-мачеха</a:t>
            </a:r>
            <a:r>
              <a:rPr lang="ru-RU" sz="2000" dirty="0">
                <a:solidFill>
                  <a:srgbClr val="00B050"/>
                </a:solidFill>
              </a:rPr>
              <a:t>. Своё название цветок получил из-за различий поверхности листа. С одной стороны лист мягкий и пушистый (мать), а с другой – жёсткий (мачеха). Цветёт обычно в апреле-мае. </a:t>
            </a:r>
          </a:p>
        </p:txBody>
      </p:sp>
      <p:pic>
        <p:nvPicPr>
          <p:cNvPr id="4" name="Содержимое 3" descr="matImacheh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8519" y="719137"/>
            <a:ext cx="7493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928826"/>
          </a:xfrm>
        </p:spPr>
        <p:txBody>
          <a:bodyPr numCol="1">
            <a:normAutofit fontScale="90000"/>
          </a:bodyPr>
          <a:lstStyle/>
          <a:p>
            <a:pPr algn="r"/>
            <a:r>
              <a:rPr lang="ru-RU" sz="2000" b="1" i="1" dirty="0">
                <a:solidFill>
                  <a:srgbClr val="FFFF00"/>
                </a:solidFill>
              </a:rPr>
              <a:t>Медуница</a:t>
            </a:r>
            <a:r>
              <a:rPr lang="ru-RU" sz="2000" dirty="0">
                <a:solidFill>
                  <a:srgbClr val="FFFF00"/>
                </a:solidFill>
              </a:rPr>
              <a:t> – с марта по май.</a:t>
            </a:r>
            <a:r>
              <a:rPr lang="ru-RU" sz="20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Солнце зноем сушит травы,</a:t>
            </a:r>
            <a:br>
              <a:rPr lang="ru-RU" sz="20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ru-RU" sz="20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Греет темные дубравы,</a:t>
            </a:r>
            <a:br>
              <a:rPr lang="ru-RU" sz="20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ru-RU" sz="20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А в лесу родник звенит,</a:t>
            </a:r>
            <a:br>
              <a:rPr lang="ru-RU" sz="20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ru-RU" sz="20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Травы напоить спешит,</a:t>
            </a:r>
            <a:br>
              <a:rPr lang="ru-RU" sz="20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ru-RU" sz="20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Силы даст им возродиться:</a:t>
            </a:r>
            <a:br>
              <a:rPr lang="ru-RU" sz="20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ru-RU" sz="20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Запахнет медом...</a:t>
            </a:r>
            <a:br>
              <a:rPr lang="ru-RU" sz="20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ru-RU" sz="20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(Медуница)</a:t>
            </a:r>
          </a:p>
        </p:txBody>
      </p:sp>
      <p:pic>
        <p:nvPicPr>
          <p:cNvPr id="4" name="Содержимое 3" descr="medunits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8519" y="2714620"/>
            <a:ext cx="7493000" cy="3143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14950"/>
            <a:ext cx="8183880" cy="107157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А теперь давайте посмотрим какими вы были внимательными. Загадаю я вам загадки , а вы найдёте какая картинка лишняя.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661962"/>
              </p:ext>
            </p:extLst>
          </p:nvPr>
        </p:nvGraphicFramePr>
        <p:xfrm>
          <a:off x="3428992" y="500042"/>
          <a:ext cx="2571768" cy="92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 лесной проталинке</a:t>
                      </a:r>
                      <a:br>
                        <a:rPr lang="ru-RU" sz="11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Вырос цветик маленький.</a:t>
                      </a:r>
                      <a:br>
                        <a:rPr lang="ru-RU" sz="11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Прячется в валежник</a:t>
                      </a:r>
                      <a:br>
                        <a:rPr lang="ru-RU" sz="11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Беленький ...</a:t>
                      </a:r>
                    </a:p>
                    <a:p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Отгадка (ответ): </a:t>
                      </a:r>
                      <a:r>
                        <a:rPr lang="ru-RU" sz="1100" b="1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Подснежник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488" y="1500174"/>
          <a:ext cx="2643206" cy="1214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4446"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Я </a:t>
                      </a:r>
                      <a:r>
                        <a:rPr lang="ru-RU" sz="10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знаменита</a:t>
                      </a:r>
                      <a:r>
                        <a:rPr lang="ru-RU" sz="12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не цветами,</a:t>
                      </a:r>
                      <a:br>
                        <a:rPr lang="ru-RU" sz="12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 необычными листами:</a:t>
                      </a:r>
                      <a:br>
                        <a:rPr lang="ru-RU" sz="12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То твердыми, холодными,</a:t>
                      </a:r>
                      <a:br>
                        <a:rPr lang="ru-RU" sz="12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То мягкими и теплыми.</a:t>
                      </a:r>
                    </a:p>
                    <a:p>
                      <a:r>
                        <a:rPr lang="ru-RU" sz="12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Отгадка ( ответ):</a:t>
                      </a:r>
                      <a:r>
                        <a:rPr lang="ru-RU" sz="1200" b="1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Мать-и-мачеха</a:t>
                      </a:r>
                      <a:endParaRPr lang="ru-RU" sz="1200" b="0" i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4286256"/>
          <a:ext cx="2000264" cy="857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7256">
                <a:tc>
                  <a:txBody>
                    <a:bodyPr/>
                    <a:lstStyle/>
                    <a:p>
                      <a:r>
                        <a:rPr lang="ru-RU" sz="10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Шмель цветку очень рад </a:t>
                      </a:r>
                      <a:br>
                        <a:rPr lang="ru-RU" sz="1000" dirty="0"/>
                      </a:br>
                      <a:r>
                        <a:rPr lang="ru-RU" sz="10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Ах, медовый аромат! </a:t>
                      </a:r>
                      <a:br>
                        <a:rPr lang="ru-RU" sz="1000" dirty="0"/>
                      </a:br>
                      <a:r>
                        <a:rPr lang="ru-RU" sz="10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 цветки красивые – </a:t>
                      </a:r>
                      <a:br>
                        <a:rPr lang="ru-RU" sz="1000" dirty="0"/>
                      </a:br>
                      <a:r>
                        <a:rPr lang="ru-RU" sz="1000" b="0" i="0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Розовые</a:t>
                      </a:r>
                      <a:r>
                        <a:rPr lang="ru-RU" sz="10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синие. </a:t>
                      </a:r>
                    </a:p>
                    <a:p>
                      <a:r>
                        <a:rPr lang="ru-RU" sz="1000" b="0" dirty="0"/>
                        <a:t>Отгадка</a:t>
                      </a:r>
                      <a:r>
                        <a:rPr lang="ru-RU" sz="1000" b="0" baseline="0" dirty="0"/>
                        <a:t> (ответ):Медуница</a:t>
                      </a:r>
                      <a:endParaRPr lang="ru-RU" sz="1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565443"/>
              </p:ext>
            </p:extLst>
          </p:nvPr>
        </p:nvGraphicFramePr>
        <p:xfrm>
          <a:off x="4357686" y="3071810"/>
          <a:ext cx="2143140" cy="1500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00198">
                <a:tc>
                  <a:txBody>
                    <a:bodyPr/>
                    <a:lstStyle/>
                    <a:p>
                      <a:r>
                        <a:rPr lang="ru-RU" sz="10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Что за чудо, за цветок – </a:t>
                      </a:r>
                      <a:br>
                        <a:rPr lang="ru-RU" sz="1000" dirty="0"/>
                      </a:br>
                      <a:r>
                        <a:rPr lang="ru-RU" sz="10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Нежный белый лепесток. </a:t>
                      </a:r>
                      <a:br>
                        <a:rPr lang="ru-RU" sz="1000" dirty="0"/>
                      </a:br>
                      <a:r>
                        <a:rPr lang="ru-RU" sz="10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 ветерком играет, </a:t>
                      </a:r>
                      <a:br>
                        <a:rPr lang="ru-RU" sz="1000" dirty="0"/>
                      </a:br>
                      <a:r>
                        <a:rPr lang="ru-RU" sz="10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Дубраву украшает. </a:t>
                      </a:r>
                      <a:br>
                        <a:rPr lang="ru-RU" sz="1000" dirty="0"/>
                      </a:br>
                      <a:r>
                        <a:rPr lang="ru-RU" sz="10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Фиолетовый цветок </a:t>
                      </a:r>
                      <a:br>
                        <a:rPr lang="ru-RU" sz="1000" dirty="0"/>
                      </a:br>
                      <a:r>
                        <a:rPr lang="ru-RU" sz="10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 пушистый стебелек. </a:t>
                      </a:r>
                      <a:br>
                        <a:rPr lang="ru-RU" sz="1000" dirty="0"/>
                      </a:br>
                      <a:r>
                        <a:rPr lang="ru-RU" sz="10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Тихий нежный перезвон </a:t>
                      </a:r>
                      <a:br>
                        <a:rPr lang="ru-RU" sz="1000" dirty="0"/>
                      </a:br>
                      <a:r>
                        <a:rPr lang="ru-RU" sz="10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Так и клонит, клонит в сон. </a:t>
                      </a:r>
                    </a:p>
                    <a:p>
                      <a:r>
                        <a:rPr lang="ru-RU" sz="10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Отгадка(</a:t>
                      </a:r>
                      <a:r>
                        <a:rPr lang="ru-RU" sz="1000" b="0" i="0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ответ):</a:t>
                      </a:r>
                      <a:r>
                        <a:rPr lang="ru-RU" sz="1000" b="1" i="0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Ветреница.</a:t>
                      </a:r>
                      <a:endParaRPr lang="ru-RU" sz="10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Рисунок 7" descr="121370169_4800487_anemo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3214686"/>
            <a:ext cx="1857356" cy="1785950"/>
          </a:xfrm>
          <a:prstGeom prst="rect">
            <a:avLst/>
          </a:prstGeom>
        </p:spPr>
      </p:pic>
      <p:pic>
        <p:nvPicPr>
          <p:cNvPr id="9" name="Рисунок 8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500042"/>
            <a:ext cx="2286016" cy="1643074"/>
          </a:xfrm>
          <a:prstGeom prst="rect">
            <a:avLst/>
          </a:prstGeom>
        </p:spPr>
      </p:pic>
      <p:pic>
        <p:nvPicPr>
          <p:cNvPr id="10" name="Рисунок 9" descr="1303727903_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642918"/>
            <a:ext cx="2500330" cy="2428892"/>
          </a:xfrm>
          <a:prstGeom prst="rect">
            <a:avLst/>
          </a:prstGeom>
        </p:spPr>
      </p:pic>
      <p:pic>
        <p:nvPicPr>
          <p:cNvPr id="11" name="Рисунок 10" descr="30678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2571744"/>
            <a:ext cx="1950720" cy="1560576"/>
          </a:xfrm>
          <a:prstGeom prst="rect">
            <a:avLst/>
          </a:prstGeom>
        </p:spPr>
      </p:pic>
      <p:pic>
        <p:nvPicPr>
          <p:cNvPr id="12" name="Рисунок 11" descr="Фото0930-500x37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6050" y="2857496"/>
            <a:ext cx="1500198" cy="1643074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398549"/>
              </p:ext>
            </p:extLst>
          </p:nvPr>
        </p:nvGraphicFramePr>
        <p:xfrm>
          <a:off x="2643174" y="4643446"/>
          <a:ext cx="314327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r>
                        <a:rPr kumimoji="0" lang="ru-RU" sz="10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Белые кисти душистых цветов</a:t>
                      </a:r>
                    </a:p>
                    <a:p>
                      <a:r>
                        <a:rPr kumimoji="0" lang="ru-RU" sz="10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Каждый на деревце нюхать готов.</a:t>
                      </a:r>
                    </a:p>
                    <a:p>
                      <a:r>
                        <a:rPr kumimoji="0" lang="ru-RU" sz="10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Черненький, сладкий и вяжущий плод</a:t>
                      </a:r>
                    </a:p>
                    <a:p>
                      <a:r>
                        <a:rPr kumimoji="0" lang="ru-RU" sz="1000" b="0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Свежим едят, или варят компот. (Черёмуха)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071678"/>
            <a:ext cx="3286148" cy="1785950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00B050"/>
                </a:solidFill>
              </a:rPr>
              <a:t>Вот весенние цветы,</a:t>
            </a:r>
            <a:br>
              <a:rPr lang="ru-RU" sz="1600" dirty="0">
                <a:solidFill>
                  <a:srgbClr val="00B050"/>
                </a:solidFill>
              </a:rPr>
            </a:br>
            <a:r>
              <a:rPr lang="ru-RU" sz="1600" dirty="0">
                <a:solidFill>
                  <a:srgbClr val="00B050"/>
                </a:solidFill>
              </a:rPr>
              <a:t> Или первоцветы.</a:t>
            </a:r>
            <a:br>
              <a:rPr lang="ru-RU" sz="1600" dirty="0">
                <a:solidFill>
                  <a:srgbClr val="00B050"/>
                </a:solidFill>
              </a:rPr>
            </a:br>
            <a:r>
              <a:rPr lang="ru-RU" sz="1600" dirty="0">
                <a:solidFill>
                  <a:srgbClr val="00B050"/>
                </a:solidFill>
              </a:rPr>
              <a:t> Их запомнить должен ты</a:t>
            </a:r>
            <a:br>
              <a:rPr lang="ru-RU" sz="1600" dirty="0">
                <a:solidFill>
                  <a:srgbClr val="00B050"/>
                </a:solidFill>
              </a:rPr>
            </a:br>
            <a:r>
              <a:rPr lang="ru-RU" sz="1600" dirty="0">
                <a:solidFill>
                  <a:srgbClr val="00B050"/>
                </a:solidFill>
              </a:rPr>
              <a:t> Как весны примету.</a:t>
            </a:r>
            <a:br>
              <a:rPr lang="ru-RU" sz="1600" dirty="0">
                <a:solidFill>
                  <a:srgbClr val="00B050"/>
                </a:solidFill>
              </a:rPr>
            </a:br>
            <a:br>
              <a:rPr lang="ru-RU" sz="1600" dirty="0">
                <a:solidFill>
                  <a:srgbClr val="00B050"/>
                </a:solidFill>
              </a:rPr>
            </a:br>
            <a:r>
              <a:rPr lang="ru-RU" sz="1600" dirty="0">
                <a:solidFill>
                  <a:srgbClr val="00B050"/>
                </a:solidFill>
              </a:rPr>
              <a:t>Назови их!</a:t>
            </a:r>
          </a:p>
        </p:txBody>
      </p:sp>
      <p:pic>
        <p:nvPicPr>
          <p:cNvPr id="5" name="Содержимое 4" descr="depositphotos_5301841-Wood-anemone-spring-fore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571480"/>
            <a:ext cx="2759870" cy="1839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odsnezhni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500042"/>
            <a:ext cx="278608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786190"/>
            <a:ext cx="2643206" cy="2214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43008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3357562"/>
            <a:ext cx="292895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34" y="2428868"/>
          <a:ext cx="164307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Ветреница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143636" y="2571744"/>
          <a:ext cx="20002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Подснежник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42910" y="6000768"/>
          <a:ext cx="257176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Мать и мачеха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929322" y="6000768"/>
          <a:ext cx="22860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Медуница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174</TotalTime>
  <Words>605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Verdana</vt:lpstr>
      <vt:lpstr>Wingdings 2</vt:lpstr>
      <vt:lpstr>Аспект</vt:lpstr>
      <vt:lpstr>«Первоцветы»</vt:lpstr>
      <vt:lpstr>С первыми тёплыми лучами Солнца, в лесу, на проталинах, появляются самые первые весенние цветы. Одним из таких весенних первоцветов является подснежник. Мы сегодня посмотрим цветы которые самые первые пробуждаются то сна. Подснежник</vt:lpstr>
      <vt:lpstr>Подснежник — удивительный цветок. По началу, человек, встретивший его в лесу, даже немного теряется, ведь вокруг снег, а здесь такое весеннее чудо природы. Подснежник встречается не везде, увидеть, как он цветёт обычно можно в феврале-марте.</vt:lpstr>
      <vt:lpstr>Цветы вообще радость, а первые цветы, да ещё и весной, после того как природа находилась в долгой спячке, это настоящее волшебство. Земля просыпается, природа оживает, то там, то тут слышится пение птиц, появляется зелень и начинает цвести. Какие же ещё названия первых весенних лесных цветов мы можем вспомнить?  Весенник, один из самых первых весенних цветов. Обладает ярко-жёлтыми цветками, начинает цвести после схода снега. </vt:lpstr>
      <vt:lpstr>Ветреница — ещё один из первоцветов. Большую часть жизни оно проводит под землёй, в виде корневища. Развиваться будущий цветок начинает ещё зимой, когда находится под слоем снега..</vt:lpstr>
      <vt:lpstr>Следующий первый весенний цветок, о котором хочется упомянуть, мать-и-мачеха. Своё название цветок получил из-за различий поверхности листа. С одной стороны лист мягкий и пушистый (мать), а с другой – жёсткий (мачеха). Цветёт обычно в апреле-мае. </vt:lpstr>
      <vt:lpstr>Медуница – с марта по май. Солнце зноем сушит травы,   Греет темные дубравы,   А в лесу родник звенит,  Травы напоить спешит,   Силы даст им возродиться:   Запахнет медом... (Медуница)</vt:lpstr>
      <vt:lpstr>А теперь давайте посмотрим какими вы были внимательными. Загадаю я вам загадки , а вы найдёте какая картинка лишняя.</vt:lpstr>
      <vt:lpstr>Вот весенние цветы,  Или первоцветы.  Их запомнить должен ты  Как весны примету.  Назови их!</vt:lpstr>
      <vt:lpstr>Пословицы и поговорки о цветах. На хороший цветок летит и мотылёк. И пчёлка летит на красный цветок. Кто найдёт в цветке лишний лепесток – к счастью. Где цветы , там бабочки. Издали всё пахнет цветами.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Совместная деятельность «Самые первые цветы»</dc:title>
  <dc:creator>Lana</dc:creator>
  <cp:lastModifiedBy>Константин Черепахин</cp:lastModifiedBy>
  <cp:revision>22</cp:revision>
  <dcterms:created xsi:type="dcterms:W3CDTF">2016-04-26T13:46:02Z</dcterms:created>
  <dcterms:modified xsi:type="dcterms:W3CDTF">2020-04-10T18:18:32Z</dcterms:modified>
</cp:coreProperties>
</file>