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60" r:id="rId4"/>
    <p:sldId id="257" r:id="rId5"/>
    <p:sldId id="259" r:id="rId6"/>
    <p:sldId id="261" r:id="rId7"/>
    <p:sldId id="262" r:id="rId8"/>
    <p:sldId id="263" r:id="rId9"/>
    <p:sldId id="264" r:id="rId10"/>
    <p:sldId id="265" r:id="rId11"/>
    <p:sldId id="267" r:id="rId12"/>
    <p:sldId id="268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2" d="100"/>
          <a:sy n="72" d="100"/>
        </p:scale>
        <p:origin x="-54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5409-44E9-4B65-B4C5-3CB27EEB604A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DAF2-8A4D-4D61-917B-4072DC0CEF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034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5409-44E9-4B65-B4C5-3CB27EEB604A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DAF2-8A4D-4D61-917B-4072DC0CEF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792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5409-44E9-4B65-B4C5-3CB27EEB604A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DAF2-8A4D-4D61-917B-4072DC0CEF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586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5409-44E9-4B65-B4C5-3CB27EEB604A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DAF2-8A4D-4D61-917B-4072DC0CEF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319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5409-44E9-4B65-B4C5-3CB27EEB604A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DAF2-8A4D-4D61-917B-4072DC0CEF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086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5409-44E9-4B65-B4C5-3CB27EEB604A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DAF2-8A4D-4D61-917B-4072DC0CEF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486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5409-44E9-4B65-B4C5-3CB27EEB604A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DAF2-8A4D-4D61-917B-4072DC0CEF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714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5409-44E9-4B65-B4C5-3CB27EEB604A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DAF2-8A4D-4D61-917B-4072DC0CEF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977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5409-44E9-4B65-B4C5-3CB27EEB604A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DAF2-8A4D-4D61-917B-4072DC0CEF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396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5409-44E9-4B65-B4C5-3CB27EEB604A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DAF2-8A4D-4D61-917B-4072DC0CEF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756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5409-44E9-4B65-B4C5-3CB27EEB604A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DAF2-8A4D-4D61-917B-4072DC0CEF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90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45409-44E9-4B65-B4C5-3CB27EEB604A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FDAF2-8A4D-4D61-917B-4072DC0CEF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46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13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01624" y="389743"/>
            <a:ext cx="10515600" cy="52465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Звук Ф </a:t>
            </a:r>
            <a:r>
              <a:rPr lang="ru-RU" sz="3100" b="1" dirty="0" smtClean="0"/>
              <a:t>( спускает воздух из воздушного шара ФФФФФФ)</a:t>
            </a:r>
            <a:br>
              <a:rPr lang="ru-RU" sz="3100" b="1" dirty="0" smtClean="0"/>
            </a:br>
            <a:r>
              <a:rPr lang="ru-RU" sz="3200" b="1" dirty="0" smtClean="0">
                <a:solidFill>
                  <a:srgbClr val="FF0000"/>
                </a:solidFill>
              </a:rPr>
              <a:t>(характеристика звука Ф: согласный, твердый, глухой, обозначается синим цветом)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https://i.mycdn.me/image?id=816730134999&amp;t=0&amp;plc=WEB&amp;tkn=*jtaqNvbUbQMMzLun2qOc64AHlF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4" y="1304145"/>
            <a:ext cx="7736185" cy="510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488774" y="1543986"/>
            <a:ext cx="1094282" cy="11842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 descr="https://hotemoji.com/images/emoji/t/1vx01zbxedb8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716" y="3357794"/>
            <a:ext cx="1740733" cy="174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94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3608" y="1"/>
            <a:ext cx="10515600" cy="92354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Где слышится звук </a:t>
            </a:r>
            <a:r>
              <a:rPr lang="ru-RU" sz="2000" b="1" dirty="0" err="1" smtClean="0">
                <a:solidFill>
                  <a:srgbClr val="FF0000"/>
                </a:solidFill>
              </a:rPr>
              <a:t>Фь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>
                <a:solidFill>
                  <a:srgbClr val="FF0000"/>
                </a:solidFill>
              </a:rPr>
              <a:t>В словах… </a:t>
            </a:r>
            <a:r>
              <a:rPr lang="ru-RU" sz="2000" b="1" dirty="0" smtClean="0">
                <a:solidFill>
                  <a:srgbClr val="FF0000"/>
                </a:solidFill>
              </a:rPr>
              <a:t>(дельфин, кофе, конфеты)</a:t>
            </a:r>
            <a:endParaRPr lang="ru-RU" sz="2000" dirty="0"/>
          </a:p>
        </p:txBody>
      </p:sp>
      <p:pic>
        <p:nvPicPr>
          <p:cNvPr id="11" name="Picture 2" descr="http://1.bp.blogspot.com/-R5nBolykN6M/TwW_deuMcPI/AAAAAAAAAM4/nZ2S8lBg_lg/s1600/%25D0%2591%25D0%25B5%25D0%25B7+%25D0%25B8%25D0%25BC%25D0%25B5%25D0%25BD%25D0%25B8-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499" y="4868541"/>
            <a:ext cx="4037701" cy="187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978845" y="5152820"/>
            <a:ext cx="1207008" cy="122529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://pngimg.com/uploads/dolphin/dolphin_PNG911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73" y="1058358"/>
            <a:ext cx="4337304" cy="222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artfile.me/wallpaper/05-04-2014/1920x1080/eda-kofe--kofejnye-zyorna-badyan-korica--8171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959" y="1443823"/>
            <a:ext cx="3830276" cy="215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futurusfood.lv/uploads/1232_9250c574f5a04eb03ae25b33a8d2b8c495ad1be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725" y="3270998"/>
            <a:ext cx="3469795" cy="249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16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3608" y="89941"/>
            <a:ext cx="10515600" cy="5996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Дифференциация звуков Ф-</a:t>
            </a:r>
            <a:r>
              <a:rPr lang="ru-RU" sz="2000" b="1" dirty="0" err="1" smtClean="0">
                <a:solidFill>
                  <a:srgbClr val="FF0000"/>
                </a:solidFill>
              </a:rPr>
              <a:t>Фь</a:t>
            </a:r>
            <a:r>
              <a:rPr lang="ru-RU" sz="2000" b="1" dirty="0" smtClean="0">
                <a:solidFill>
                  <a:srgbClr val="FF0000"/>
                </a:solidFill>
              </a:rPr>
              <a:t> Какой звук слышится в  слове 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ФИНИКИ, ФЛАГ, ПОРТФЕЛЬ, ФОРТОЧКА, ПУФИК, ФУРАЖКА.</a:t>
            </a:r>
            <a:endParaRPr lang="ru-RU" sz="2000" dirty="0"/>
          </a:p>
        </p:txBody>
      </p:sp>
      <p:pic>
        <p:nvPicPr>
          <p:cNvPr id="4098" name="Picture 2" descr="https://yagodka.club/wp-content/uploads/2017/12/1-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44" y="1222421"/>
            <a:ext cx="2587624" cy="177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1.sndcdn.com/artworks-000018840199-kq1g0r-t500x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016" y="1016526"/>
            <a:ext cx="2452751" cy="219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im0-tub-ru.yandex.net/i?id=a0b5935509466fa142e4b55123fa1cfd-sr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698" y="749508"/>
            <a:ext cx="1853107" cy="239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942613" y="2697379"/>
            <a:ext cx="896873" cy="77253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0470175" y="2470751"/>
            <a:ext cx="896873" cy="77253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924248" y="2585000"/>
            <a:ext cx="844146" cy="8354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6" name="Picture 10" descr="http://www.mydoska.com/images/normal/21925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72" y="3861720"/>
            <a:ext cx="2014568" cy="226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968977" y="5009583"/>
            <a:ext cx="844146" cy="8354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8" name="Picture 12" descr="https://banner2.kisspng.com/20180702/akw/kisspng-peaked-cap-headgear-photography-clip-art-5b3ae8ae6dd842.515719371530587310449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5" t="5516" r="12285" b="17004"/>
          <a:stretch/>
        </p:blipFill>
        <p:spPr bwMode="auto">
          <a:xfrm>
            <a:off x="8569142" y="3625554"/>
            <a:ext cx="2539180" cy="152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0522902" y="4964532"/>
            <a:ext cx="844146" cy="8354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10" name="Picture 14" descr="http://itd3.mycdn.me/image?id=861135289307&amp;t=20&amp;plc=WEB&amp;tkn=*Fq0GgOsk_E9o9lu67kIa3u1Pyg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016" y="3493641"/>
            <a:ext cx="2788442" cy="263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7196846" y="5149062"/>
            <a:ext cx="896873" cy="77253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53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  <p:bldP spid="20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01624" y="389743"/>
            <a:ext cx="10515600" cy="52465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/>
              <a:t>С какими звуками мы сегодня познакомились? Чем они похожи? (согласные, глухие) Чем отличаются?( Ф-твердый, </a:t>
            </a:r>
            <a:r>
              <a:rPr lang="ru-RU" sz="2400" b="1" dirty="0" err="1" smtClean="0"/>
              <a:t>Фь</a:t>
            </a:r>
            <a:r>
              <a:rPr lang="ru-RU" sz="2400" b="1" dirty="0" smtClean="0"/>
              <a:t>-мягкий) Какие слова со звуком Ф и </a:t>
            </a:r>
            <a:r>
              <a:rPr lang="ru-RU" sz="2400" b="1" dirty="0" err="1" smtClean="0"/>
              <a:t>Фь</a:t>
            </a:r>
            <a:r>
              <a:rPr lang="ru-RU" sz="2400" b="1" dirty="0" smtClean="0"/>
              <a:t> вы запомнили?</a:t>
            </a:r>
            <a:endParaRPr lang="ru-RU" sz="2400" b="1" dirty="0"/>
          </a:p>
        </p:txBody>
      </p:sp>
      <p:pic>
        <p:nvPicPr>
          <p:cNvPr id="3074" name="Picture 2" descr="https://i.mycdn.me/image?id=816730134999&amp;t=0&amp;plc=WEB&amp;tkn=*jtaqNvbUbQMMzLun2qOc64AHlF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31" y="1828796"/>
            <a:ext cx="4539251" cy="418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data3.proshkolu.ru/content/media/pic/std/1000000/662000/661003-d810dc947e0f3ce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779" y="1828797"/>
            <a:ext cx="4586991" cy="418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403373" y="2077041"/>
            <a:ext cx="1224652" cy="12150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720962" y="2141626"/>
            <a:ext cx="1223520" cy="1085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12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104931"/>
            <a:ext cx="10515600" cy="79447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Ребята, кто это? (фокусник) Что делает фокусник? (Фокусник показывает фокусы)  Какой первый звук в слова фокусник, фокус?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http://www.gifki.org/data/media/711/mag-i-fokusnik-animatsionnaya-kartinka-012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420" y="1064303"/>
            <a:ext cx="4671258" cy="515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53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www.playcast.ru/uploads/2018/01/21/2443591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77" y="914401"/>
            <a:ext cx="11242623" cy="540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01624" y="182881"/>
            <a:ext cx="10515600" cy="731520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1.Хлопните в ладошки, если услышите звук Ф( </a:t>
            </a:r>
            <a:r>
              <a:rPr lang="ru-RU" sz="2400" dirty="0" err="1" smtClean="0"/>
              <a:t>м,п,ф,х,т,в,ф,а,н,ф</a:t>
            </a:r>
            <a:r>
              <a:rPr lang="ru-RU" sz="2400" dirty="0" smtClean="0"/>
              <a:t>)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2. Помогите фокуснику произнести заклинание и вы увидите, что он вам приготовил.</a:t>
            </a:r>
            <a:br>
              <a:rPr lang="ru-RU" sz="2400" dirty="0" smtClean="0"/>
            </a:br>
            <a:r>
              <a:rPr lang="ru-RU" sz="2400" dirty="0" smtClean="0"/>
              <a:t>ФА-ФЫ-ФУ……..ФУ-ФО-ФА……… ФО=ФА-ФЫ…</a:t>
            </a:r>
            <a:endParaRPr lang="ru-RU" sz="2400" dirty="0"/>
          </a:p>
        </p:txBody>
      </p:sp>
      <p:pic>
        <p:nvPicPr>
          <p:cNvPr id="2052" name="Picture 4" descr="http://www.playcast.ru/uploads/2017/06/08/2277621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121" y="1326187"/>
            <a:ext cx="5690589" cy="487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34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01624" y="182881"/>
            <a:ext cx="10515600" cy="62244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Где слышится звук Ф В словах… (фонтан, шарф, туфли, жираф, кофта, футболка, шкаф)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http://www.playcast.ru/uploads/2014/05/28/874986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09" y="890804"/>
            <a:ext cx="1866625" cy="213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avatars.mds.yandex.net/get-mpic/1244413/img_id1723883944395445355.jpeg/ori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677" y="3975768"/>
            <a:ext cx="2389280" cy="209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ttps://im0-tub-ru.yandex.net/i?id=7cacf877c3ee46ff54b9d0c62df5acaf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05802" y="266406"/>
            <a:ext cx="3511225" cy="330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urepng.com/public/uploads/large/purepng.com-green-scarfscarfscarvesfabricwarmthfashiongreen-14215264115171d2u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030" y="1279009"/>
            <a:ext cx="1829638" cy="175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gif-kartinki.ru/2/krasnye-tufl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24" y="1370624"/>
            <a:ext cx="1663454" cy="120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openclipart.org/image/2400px/svg_to_png/169491/cup-boar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915" y="3326505"/>
            <a:ext cx="2252252" cy="318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avatars.mds.yandex.net/get-pdb/1239772/a17185a1-73e0-49a8-bf87-be6f2c055dee/s120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09" y="3652572"/>
            <a:ext cx="2532927" cy="253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1.bp.blogspot.com/-R5nBolykN6M/TwW_deuMcPI/AAAAAAAAAM4/nZ2S8lBg_lg/s1600/%25D0%2591%25D0%25B5%25D0%25B7+%25D0%25B8%25D0%25BC%25D0%25B5%25D0%25BD%25D0%25B8-11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09" y="2979077"/>
            <a:ext cx="1866625" cy="86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1.bp.blogspot.com/-R5nBolykN6M/TwW_deuMcPI/AAAAAAAAAM4/nZ2S8lBg_lg/s1600/%25D0%2591%25D0%25B5%25D0%25B7+%25D0%25B8%25D0%25BC%25D0%25B5%25D0%25BD%25D0%25B8-11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422" y="2969951"/>
            <a:ext cx="1866625" cy="86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1.bp.blogspot.com/-R5nBolykN6M/TwW_deuMcPI/AAAAAAAAAM4/nZ2S8lBg_lg/s1600/%25D0%2591%25D0%25B5%25D0%25B7+%25D0%25B8%25D0%25BC%25D0%25B5%25D0%25BD%25D0%25B8-11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374" y="2969952"/>
            <a:ext cx="1866625" cy="86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1.bp.blogspot.com/-R5nBolykN6M/TwW_deuMcPI/AAAAAAAAAM4/nZ2S8lBg_lg/s1600/%25D0%2591%25D0%25B5%25D0%25B7+%25D0%25B8%25D0%25BC%25D0%25B5%25D0%25BD%25D0%25B8-11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154" y="5694212"/>
            <a:ext cx="1866625" cy="86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1.bp.blogspot.com/-R5nBolykN6M/TwW_deuMcPI/AAAAAAAAAM4/nZ2S8lBg_lg/s1600/%25D0%2591%25D0%25B5%25D0%25B7+%25D0%25B8%25D0%25BC%25D0%25B5%25D0%25BD%25D0%25B8-11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784" y="3401085"/>
            <a:ext cx="1866625" cy="86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1.bp.blogspot.com/-R5nBolykN6M/TwW_deuMcPI/AAAAAAAAAM4/nZ2S8lBg_lg/s1600/%25D0%2591%25D0%25B5%25D0%25B7+%25D0%25B8%25D0%25BC%25D0%25B5%25D0%25BD%25D0%25B8-11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387" y="5995731"/>
            <a:ext cx="1866625" cy="86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1.bp.blogspot.com/-R5nBolykN6M/TwW_deuMcPI/AAAAAAAAAM4/nZ2S8lBg_lg/s1600/%25D0%2591%25D0%25B5%25D0%25B7+%25D0%25B8%25D0%25BC%25D0%25B5%25D0%25BD%25D0%25B8-11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11" y="5929619"/>
            <a:ext cx="1866625" cy="86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457743" y="3165444"/>
            <a:ext cx="606559" cy="487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203657" y="3134152"/>
            <a:ext cx="514921" cy="487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0862828" y="3554218"/>
            <a:ext cx="502157" cy="487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411492" y="3109641"/>
            <a:ext cx="528584" cy="487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364643" y="6098937"/>
            <a:ext cx="606559" cy="487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5327105" y="6098937"/>
            <a:ext cx="522655" cy="6063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0790637" y="5855373"/>
            <a:ext cx="454046" cy="487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92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9056" y="131798"/>
            <a:ext cx="10515600" cy="73152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/>
              <a:t>Произнесите слова (</a:t>
            </a:r>
            <a:r>
              <a:rPr lang="ru-RU" sz="2000" b="1" dirty="0" err="1" smtClean="0"/>
              <a:t>фартук,фата,фантики,факел</a:t>
            </a:r>
            <a:r>
              <a:rPr lang="ru-RU" sz="2000" b="1" dirty="0" smtClean="0"/>
              <a:t>) разделите хлопками их на части(слоги). С какого слога начинаются эти слова? (со слога ФА, первый звук </a:t>
            </a:r>
            <a:r>
              <a:rPr lang="ru-RU" sz="2000" b="1" dirty="0" err="1" smtClean="0"/>
              <a:t>Ф,второй</a:t>
            </a:r>
            <a:r>
              <a:rPr lang="ru-RU" sz="2000" b="1" dirty="0" smtClean="0"/>
              <a:t> звук А)</a:t>
            </a:r>
            <a:endParaRPr lang="ru-RU" sz="2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793830" y="1479978"/>
            <a:ext cx="1094282" cy="11842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/>
          <p:cNvSpPr/>
          <p:nvPr/>
        </p:nvSpPr>
        <p:spPr>
          <a:xfrm>
            <a:off x="9985248" y="1479978"/>
            <a:ext cx="1207008" cy="127236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2" name="Picture 8" descr="https://xn--80aimfgl7d5c.xn--p1ai/upload/iblock/d0a/d0a551c6d82517f3494b2a06020ff5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" y="2880360"/>
            <a:ext cx="3447195" cy="344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old.zt-rada.gov.ua/data/files/ris-1-0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520" y="3229778"/>
            <a:ext cx="3604232" cy="286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hishopping.ru/img/products/69917-2017-detskaja-hairband-marka-belyj-svadebnaja-fata-golovnye-ubory-girljanda-cvetok-s-zhemchugom-dlja-devochek-ogolove-aksessuary-ukrashenij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252" y="1102035"/>
            <a:ext cx="3262884" cy="326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avatars.mds.yandex.net/get-zen_doc/99845/pub_5add888348c85e24da07b3c8_5add8a7100b3ddc88a03a38e/scale_1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670" y="3996341"/>
            <a:ext cx="3108286" cy="233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13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01624" y="182881"/>
            <a:ext cx="10515600" cy="73152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/>
              <a:t>Произнесите </a:t>
            </a:r>
            <a:r>
              <a:rPr lang="ru-RU" sz="2000" b="1" dirty="0" smtClean="0"/>
              <a:t>слова (</a:t>
            </a:r>
            <a:r>
              <a:rPr lang="ru-RU" sz="2000" b="1" dirty="0" err="1" smtClean="0"/>
              <a:t>формоки</a:t>
            </a:r>
            <a:r>
              <a:rPr lang="ru-RU" sz="2000" b="1" dirty="0" smtClean="0"/>
              <a:t>, фото, </a:t>
            </a:r>
            <a:r>
              <a:rPr lang="ru-RU" sz="2000" b="1" dirty="0" err="1" smtClean="0"/>
              <a:t>фоторамки,фокусник</a:t>
            </a:r>
            <a:r>
              <a:rPr lang="ru-RU" sz="2000" b="1" dirty="0" smtClean="0"/>
              <a:t>), </a:t>
            </a:r>
            <a:r>
              <a:rPr lang="ru-RU" sz="2000" b="1" dirty="0"/>
              <a:t>разделите хлопками их на части(слоги). С какого слога начинаются эти слова? (со слога </a:t>
            </a:r>
            <a:r>
              <a:rPr lang="ru-RU" sz="2000" b="1" dirty="0" smtClean="0"/>
              <a:t>ФО, первый звук Ф, второй звук О)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793830" y="1479978"/>
            <a:ext cx="1094282" cy="11842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0110216" y="1435906"/>
            <a:ext cx="752856" cy="127236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s://www.picgifs.com/job-graphics/job-graphics/magician/goochelaar3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061" y="2002536"/>
            <a:ext cx="3008375" cy="343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3.allegroimg.com/s1440/06d275/b09b35a5404cb962ea8e5ec41d6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14" y="3249253"/>
            <a:ext cx="4087241" cy="272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avatars.mds.yandex.net/get-pdb/881477/b68d00af-e5b0-4473-9650-581518218510/s120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83"/>
          <a:stretch/>
        </p:blipFill>
        <p:spPr bwMode="auto">
          <a:xfrm>
            <a:off x="801624" y="1183480"/>
            <a:ext cx="3690175" cy="214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2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01624" y="182881"/>
            <a:ext cx="10515600" cy="731520"/>
          </a:xfrm>
        </p:spPr>
        <p:txBody>
          <a:bodyPr>
            <a:noAutofit/>
          </a:bodyPr>
          <a:lstStyle/>
          <a:p>
            <a:r>
              <a:rPr lang="ru-RU" sz="2000" b="1" dirty="0"/>
              <a:t>Произнесите слова (</a:t>
            </a:r>
            <a:r>
              <a:rPr lang="ru-RU" sz="2000" b="1" dirty="0" smtClean="0"/>
              <a:t>футболка, </a:t>
            </a:r>
            <a:r>
              <a:rPr lang="ru-RU" sz="2000" b="1" dirty="0"/>
              <a:t>фото, </a:t>
            </a:r>
            <a:r>
              <a:rPr lang="ru-RU" sz="2000" b="1" dirty="0" smtClean="0"/>
              <a:t>футбол, Фунтик), </a:t>
            </a:r>
            <a:r>
              <a:rPr lang="ru-RU" sz="2000" b="1" dirty="0"/>
              <a:t>разделите хлопками их на части(слоги). С какого слога начинаются эти слова? (со слога </a:t>
            </a:r>
            <a:r>
              <a:rPr lang="ru-RU" sz="2000" b="1" dirty="0" smtClean="0"/>
              <a:t>ФУ, </a:t>
            </a:r>
            <a:r>
              <a:rPr lang="ru-RU" sz="2000" b="1" dirty="0"/>
              <a:t>первый звук Ф, второй звук </a:t>
            </a:r>
            <a:r>
              <a:rPr lang="ru-RU" sz="2000" b="1" dirty="0" smtClean="0"/>
              <a:t>У)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793830" y="1479978"/>
            <a:ext cx="1094282" cy="11842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10213848" y="1837944"/>
            <a:ext cx="457200" cy="53754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http://clipart-library.com/img1/16209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28" y="1348585"/>
            <a:ext cx="1714690" cy="183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t.depositphotos.com/1526816/3098/v/950/depositphotos_30988193-stock-illustration-two-boys-playing-soccer-nea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2171" y="3888295"/>
            <a:ext cx="3301131" cy="225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i037.radikal.ru/0805/43/815cd7871e7b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639" y="2072089"/>
            <a:ext cx="3765191" cy="376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5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3608" y="1"/>
            <a:ext cx="10515600" cy="92354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Звук </a:t>
            </a:r>
            <a:r>
              <a:rPr lang="ru-RU" sz="2000" b="1" dirty="0" err="1" smtClean="0">
                <a:solidFill>
                  <a:srgbClr val="FF0000"/>
                </a:solidFill>
              </a:rPr>
              <a:t>Фь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/>
              <a:t>( спускает воздух из </a:t>
            </a:r>
            <a:r>
              <a:rPr lang="ru-RU" sz="2000" b="1" dirty="0" smtClean="0"/>
              <a:t>футбольного мяча </a:t>
            </a:r>
            <a:r>
              <a:rPr lang="ru-RU" sz="2000" b="1" dirty="0" err="1" smtClean="0"/>
              <a:t>ФьФьФьФьФьФь</a:t>
            </a:r>
            <a:r>
              <a:rPr lang="ru-RU" sz="2000" b="1" dirty="0" smtClean="0"/>
              <a:t>)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>
                <a:solidFill>
                  <a:srgbClr val="FF0000"/>
                </a:solidFill>
              </a:rPr>
              <a:t>(характеристика звука Ф: согласный, </a:t>
            </a:r>
            <a:r>
              <a:rPr lang="ru-RU" sz="2000" b="1" dirty="0" smtClean="0">
                <a:solidFill>
                  <a:srgbClr val="FF0000"/>
                </a:solidFill>
              </a:rPr>
              <a:t>мягкий, </a:t>
            </a:r>
            <a:r>
              <a:rPr lang="ru-RU" sz="2000" b="1" dirty="0">
                <a:solidFill>
                  <a:srgbClr val="FF0000"/>
                </a:solidFill>
              </a:rPr>
              <a:t>глухой, обозначается </a:t>
            </a:r>
            <a:r>
              <a:rPr lang="ru-RU" sz="2000" b="1" dirty="0" smtClean="0">
                <a:solidFill>
                  <a:srgbClr val="FF0000"/>
                </a:solidFill>
              </a:rPr>
              <a:t>зеленым </a:t>
            </a:r>
            <a:r>
              <a:rPr lang="ru-RU" sz="2000" b="1" dirty="0">
                <a:solidFill>
                  <a:srgbClr val="FF0000"/>
                </a:solidFill>
              </a:rPr>
              <a:t>цветом)</a:t>
            </a:r>
            <a:endParaRPr lang="ru-RU" sz="2000" dirty="0"/>
          </a:p>
        </p:txBody>
      </p:sp>
      <p:pic>
        <p:nvPicPr>
          <p:cNvPr id="1026" name="Picture 2" descr="https://data3.proshkolu.ru/content/media/pic/std/1000000/662000/661003-d810dc947e0f3c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62" y="1679447"/>
            <a:ext cx="7241921" cy="479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537192" y="2176272"/>
            <a:ext cx="1207008" cy="122529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https://hotemoji.com/images/emoji/t/1vx01zbxedb8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329" y="3793071"/>
            <a:ext cx="1740733" cy="174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29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3608" y="1"/>
            <a:ext cx="10515600" cy="92354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Где слышится звук </a:t>
            </a:r>
            <a:r>
              <a:rPr lang="ru-RU" sz="2000" b="1" dirty="0" err="1" smtClean="0">
                <a:solidFill>
                  <a:srgbClr val="FF0000"/>
                </a:solidFill>
              </a:rPr>
              <a:t>Фь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>
                <a:solidFill>
                  <a:srgbClr val="FF0000"/>
                </a:solidFill>
              </a:rPr>
              <a:t>В словах… (</a:t>
            </a:r>
            <a:r>
              <a:rPr lang="ru-RU" sz="2000" b="1" dirty="0" smtClean="0">
                <a:solidFill>
                  <a:srgbClr val="FF0000"/>
                </a:solidFill>
              </a:rPr>
              <a:t>фея, фикус, фен, филин)</a:t>
            </a:r>
            <a:endParaRPr lang="ru-RU" sz="2000" dirty="0"/>
          </a:p>
        </p:txBody>
      </p:sp>
      <p:pic>
        <p:nvPicPr>
          <p:cNvPr id="2054" name="Picture 6" descr="http://russianpoetry.ru/images/photos/medium/article2207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475" y="808565"/>
            <a:ext cx="4651481" cy="528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www.smartshop-ok.ru/image/cache/data/products/bytovaia-tekhnika/melkaia-bytovaia-tekhnika/feny/ML-234324-610x88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969" y="594688"/>
            <a:ext cx="2019504" cy="291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png.pngtree.com/element_origin_min_pic/17/04/27/6cb332de28f200ce6dfad7f364c0dae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135" y="808565"/>
            <a:ext cx="2552728" cy="361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1.bp.blogspot.com/-R5nBolykN6M/TwW_deuMcPI/AAAAAAAAAM4/nZ2S8lBg_lg/s1600/%25D0%2591%25D0%25B5%25D0%25B7+%25D0%25B8%25D0%25BC%25D0%25B5%25D0%25BD%25D0%25B8-1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499" y="4868541"/>
            <a:ext cx="4037701" cy="187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875020" y="5163946"/>
            <a:ext cx="1207008" cy="122529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https://im0-tub-ru.yandex.net/i?id=cb526b2ec76e5206c72cdaf0d550f0da&amp;n=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215" y="1820540"/>
            <a:ext cx="2280985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48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</TotalTime>
  <Words>251</Words>
  <Application>Microsoft Office PowerPoint</Application>
  <PresentationFormat>Произвольный</PresentationFormat>
  <Paragraphs>12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Звук Ф ( спускает воздух из воздушного шара ФФФФФФ) (характеристика звука Ф: согласный, твердый, глухой, обозначается синим цветом)</vt:lpstr>
      <vt:lpstr>Ребята, кто это? (фокусник) Что делает фокусник? (Фокусник показывает фокусы)  Какой первый звук в слова фокусник, фокус?</vt:lpstr>
      <vt:lpstr>1.Хлопните в ладошки, если услышите звук Ф( м,п,ф,х,т,в,ф,а,н,ф) 2. Помогите фокуснику произнести заклинание и вы увидите, что он вам приготовил. ФА-ФЫ-ФУ……..ФУ-ФО-ФА……… ФО=ФА-ФЫ…</vt:lpstr>
      <vt:lpstr>Где слышится звук Ф В словах… (фонтан, шарф, туфли, жираф, кофта, футболка, шкаф)</vt:lpstr>
      <vt:lpstr>Произнесите слова (фартук,фата,фантики,факел) разделите хлопками их на части(слоги). С какого слога начинаются эти слова? (со слога ФА, первый звук Ф,второй звук А)</vt:lpstr>
      <vt:lpstr>Произнесите слова (формоки, фото, фоторамки,фокусник), разделите хлопками их на части(слоги). С какого слога начинаются эти слова? (со слога ФО, первый звук Ф, второй звук О)</vt:lpstr>
      <vt:lpstr>Произнесите слова (футболка, фото, футбол, Фунтик), разделите хлопками их на части(слоги). С какого слога начинаются эти слова? (со слога ФУ, первый звук Ф, второй звук У)</vt:lpstr>
      <vt:lpstr>Звук Фь ( спускает воздух из футбольного мяча ФьФьФьФьФьФь) (характеристика звука Ф: согласный, мягкий, глухой, обозначается зеленым цветом)</vt:lpstr>
      <vt:lpstr>Где слышится звук Фь В словах… (фея, фикус, фен, филин)</vt:lpstr>
      <vt:lpstr>Где слышится звук Фь В словах… (дельфин, кофе, конфеты)</vt:lpstr>
      <vt:lpstr>Дифференциация звуков Ф-Фь Какой звук слышится в  слове  ФИНИКИ, ФЛАГ, ПОРТФЕЛЬ, ФОРТОЧКА, ПУФИК, ФУРАЖКА.</vt:lpstr>
      <vt:lpstr>С какими звуками мы сегодня познакомились? Чем они похожи? (согласные, глухие) Чем отличаются?( Ф-твердый, Фь-мягкий) Какие слова со звуком Ф и Фь вы запомнили?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Муся</cp:lastModifiedBy>
  <cp:revision>31</cp:revision>
  <dcterms:created xsi:type="dcterms:W3CDTF">2019-03-26T11:52:53Z</dcterms:created>
  <dcterms:modified xsi:type="dcterms:W3CDTF">2020-04-12T10:24:53Z</dcterms:modified>
</cp:coreProperties>
</file>